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59"/>
  </p:notesMasterIdLst>
  <p:sldIdLst>
    <p:sldId id="297" r:id="rId6"/>
    <p:sldId id="295" r:id="rId7"/>
    <p:sldId id="296" r:id="rId8"/>
    <p:sldId id="298" r:id="rId9"/>
    <p:sldId id="329" r:id="rId10"/>
    <p:sldId id="306" r:id="rId11"/>
    <p:sldId id="307" r:id="rId12"/>
    <p:sldId id="304" r:id="rId13"/>
    <p:sldId id="312" r:id="rId14"/>
    <p:sldId id="311" r:id="rId15"/>
    <p:sldId id="308" r:id="rId16"/>
    <p:sldId id="309" r:id="rId17"/>
    <p:sldId id="310"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2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autoAdjust="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5.xml.rels><?xml version="1.0" encoding="UTF-8" standalone="yes"?>
<Relationships xmlns="http://schemas.openxmlformats.org/package/2006/relationships"><Relationship Id="rId1" Type="http://schemas.openxmlformats.org/officeDocument/2006/relationships/image" Target="../media/image25.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612792-3CCB-3147-AB6A-564A067D979F}" type="doc">
      <dgm:prSet loTypeId="urn:microsoft.com/office/officeart/2005/8/layout/hProcess4" loCatId="process" qsTypeId="urn:microsoft.com/office/officeart/2005/8/quickstyle/simple4" qsCatId="simple" csTypeId="urn:microsoft.com/office/officeart/2005/8/colors/accent1_2#2" csCatId="accent1" phldr="1"/>
      <dgm:spPr/>
      <dgm:t>
        <a:bodyPr/>
        <a:lstStyle/>
        <a:p>
          <a:endParaRPr lang="en-US"/>
        </a:p>
      </dgm:t>
    </dgm:pt>
    <dgm:pt modelId="{AFA0CC6C-5A11-3541-A96B-BBB9E8F10083}">
      <dgm:prSet custT="1"/>
      <dgm:spPr/>
      <dgm:t>
        <a:bodyPr/>
        <a:lstStyle/>
        <a:p>
          <a:pPr rtl="0"/>
          <a:r>
            <a:rPr lang="en-US" sz="1800" dirty="0"/>
            <a:t>Takes less time to create a new thread than a process</a:t>
          </a:r>
        </a:p>
      </dgm:t>
    </dgm:pt>
    <dgm:pt modelId="{0051A69D-4669-124D-85A6-0A75C8565B53}" type="parTrans" cxnId="{EE406D00-A366-AB41-B013-79960A0EF781}">
      <dgm:prSet/>
      <dgm:spPr/>
      <dgm:t>
        <a:bodyPr/>
        <a:lstStyle/>
        <a:p>
          <a:endParaRPr lang="en-US"/>
        </a:p>
      </dgm:t>
    </dgm:pt>
    <dgm:pt modelId="{89B2846F-B036-B845-98E7-5447983B519B}" type="sibTrans" cxnId="{EE406D00-A366-AB41-B013-79960A0EF781}">
      <dgm:prSet/>
      <dgm:spPr/>
      <dgm:t>
        <a:bodyPr/>
        <a:lstStyle/>
        <a:p>
          <a:endParaRPr lang="en-US" dirty="0"/>
        </a:p>
      </dgm:t>
    </dgm:pt>
    <dgm:pt modelId="{72BE931D-4917-064A-8CED-E89B3B49C005}">
      <dgm:prSet custT="1"/>
      <dgm:spPr/>
      <dgm:t>
        <a:bodyPr/>
        <a:lstStyle/>
        <a:p>
          <a:pPr rtl="0"/>
          <a:r>
            <a:rPr lang="en-US" sz="1800" dirty="0"/>
            <a:t>Less time to terminate a thread than a process</a:t>
          </a:r>
        </a:p>
      </dgm:t>
    </dgm:pt>
    <dgm:pt modelId="{4B95287D-3311-4B44-822D-7DBF087E83C4}" type="parTrans" cxnId="{545C5D4E-2318-DA44-81A1-FE37C177C142}">
      <dgm:prSet/>
      <dgm:spPr/>
      <dgm:t>
        <a:bodyPr/>
        <a:lstStyle/>
        <a:p>
          <a:endParaRPr lang="en-US"/>
        </a:p>
      </dgm:t>
    </dgm:pt>
    <dgm:pt modelId="{383132FC-8629-134A-9906-CD52E08F6531}" type="sibTrans" cxnId="{545C5D4E-2318-DA44-81A1-FE37C177C142}">
      <dgm:prSet/>
      <dgm:spPr/>
      <dgm:t>
        <a:bodyPr/>
        <a:lstStyle/>
        <a:p>
          <a:endParaRPr lang="en-US" dirty="0"/>
        </a:p>
      </dgm:t>
    </dgm:pt>
    <dgm:pt modelId="{1765FA09-159F-6843-8FFB-18AA17877074}">
      <dgm:prSet custT="1"/>
      <dgm:spPr/>
      <dgm:t>
        <a:bodyPr/>
        <a:lstStyle/>
        <a:p>
          <a:pPr rtl="0"/>
          <a:r>
            <a:rPr lang="en-US" sz="1800" dirty="0"/>
            <a:t>Switching between two threads takes less time than switching between processes</a:t>
          </a:r>
        </a:p>
      </dgm:t>
    </dgm:pt>
    <dgm:pt modelId="{2F61D544-E6BE-5A4A-B671-6050A491E6EE}" type="parTrans" cxnId="{D1A6B5C9-FAE6-E84A-9BDE-4250B3BC4505}">
      <dgm:prSet/>
      <dgm:spPr/>
      <dgm:t>
        <a:bodyPr/>
        <a:lstStyle/>
        <a:p>
          <a:endParaRPr lang="en-US"/>
        </a:p>
      </dgm:t>
    </dgm:pt>
    <dgm:pt modelId="{AF82CA53-B444-2C4A-A223-DA80E41EF993}" type="sibTrans" cxnId="{D1A6B5C9-FAE6-E84A-9BDE-4250B3BC4505}">
      <dgm:prSet/>
      <dgm:spPr/>
      <dgm:t>
        <a:bodyPr/>
        <a:lstStyle/>
        <a:p>
          <a:endParaRPr lang="en-US" dirty="0"/>
        </a:p>
      </dgm:t>
    </dgm:pt>
    <dgm:pt modelId="{AD34B155-D904-644D-95D1-187D4C7439BD}">
      <dgm:prSet custT="1"/>
      <dgm:spPr/>
      <dgm:t>
        <a:bodyPr/>
        <a:lstStyle/>
        <a:p>
          <a:pPr rtl="0"/>
          <a:r>
            <a:rPr lang="en-US" sz="1800" dirty="0"/>
            <a:t>Threads enhance efficiency in communication between programs</a:t>
          </a:r>
        </a:p>
      </dgm:t>
    </dgm:pt>
    <dgm:pt modelId="{7C71F8B5-0903-7B4E-89CC-A33A4F72AF14}" type="parTrans" cxnId="{B2CDC935-D2D5-1B4A-9185-022688E19A2B}">
      <dgm:prSet/>
      <dgm:spPr/>
      <dgm:t>
        <a:bodyPr/>
        <a:lstStyle/>
        <a:p>
          <a:endParaRPr lang="en-US"/>
        </a:p>
      </dgm:t>
    </dgm:pt>
    <dgm:pt modelId="{09A54BFE-F92A-F14A-9470-DB6AA6E7DBC4}" type="sibTrans" cxnId="{B2CDC935-D2D5-1B4A-9185-022688E19A2B}">
      <dgm:prSet/>
      <dgm:spPr/>
      <dgm:t>
        <a:bodyPr/>
        <a:lstStyle/>
        <a:p>
          <a:endParaRPr lang="en-US"/>
        </a:p>
      </dgm:t>
    </dgm:pt>
    <dgm:pt modelId="{F31B188B-EE04-7A41-B087-53347EEFDF99}" type="pres">
      <dgm:prSet presAssocID="{18612792-3CCB-3147-AB6A-564A067D979F}" presName="Name0" presStyleCnt="0">
        <dgm:presLayoutVars>
          <dgm:dir/>
          <dgm:animLvl val="lvl"/>
          <dgm:resizeHandles val="exact"/>
        </dgm:presLayoutVars>
      </dgm:prSet>
      <dgm:spPr/>
    </dgm:pt>
    <dgm:pt modelId="{386799D7-94D7-814E-8B46-9492E2021E75}" type="pres">
      <dgm:prSet presAssocID="{18612792-3CCB-3147-AB6A-564A067D979F}" presName="tSp" presStyleCnt="0"/>
      <dgm:spPr/>
    </dgm:pt>
    <dgm:pt modelId="{49582FC7-E5E8-FD46-97E2-1C712C16B51B}" type="pres">
      <dgm:prSet presAssocID="{18612792-3CCB-3147-AB6A-564A067D979F}" presName="bSp" presStyleCnt="0"/>
      <dgm:spPr/>
    </dgm:pt>
    <dgm:pt modelId="{A88E4BEC-E3E1-7A47-8F0D-4E9A043F7A3F}" type="pres">
      <dgm:prSet presAssocID="{18612792-3CCB-3147-AB6A-564A067D979F}" presName="process" presStyleCnt="0"/>
      <dgm:spPr/>
    </dgm:pt>
    <dgm:pt modelId="{6B723AA7-98F1-004E-92ED-62FA82380A40}" type="pres">
      <dgm:prSet presAssocID="{AFA0CC6C-5A11-3541-A96B-BBB9E8F10083}" presName="composite1" presStyleCnt="0"/>
      <dgm:spPr/>
    </dgm:pt>
    <dgm:pt modelId="{BC24B6E1-8926-6843-9594-F3E8EEF720BF}" type="pres">
      <dgm:prSet presAssocID="{AFA0CC6C-5A11-3541-A96B-BBB9E8F10083}" presName="dummyNode1" presStyleLbl="node1" presStyleIdx="0" presStyleCnt="4"/>
      <dgm:spPr/>
    </dgm:pt>
    <dgm:pt modelId="{C025B061-28CD-1A44-A68C-27DC3598CC6C}" type="pres">
      <dgm:prSet presAssocID="{AFA0CC6C-5A11-3541-A96B-BBB9E8F10083}" presName="childNode1" presStyleLbl="bgAcc1" presStyleIdx="0" presStyleCnt="4">
        <dgm:presLayoutVars>
          <dgm:bulletEnabled val="1"/>
        </dgm:presLayoutVars>
      </dgm:prSet>
      <dgm:spPr/>
    </dgm:pt>
    <dgm:pt modelId="{96DAA187-7B06-664F-AA58-18925EE1891B}" type="pres">
      <dgm:prSet presAssocID="{AFA0CC6C-5A11-3541-A96B-BBB9E8F10083}" presName="childNode1tx" presStyleLbl="bgAcc1" presStyleIdx="0" presStyleCnt="4">
        <dgm:presLayoutVars>
          <dgm:bulletEnabled val="1"/>
        </dgm:presLayoutVars>
      </dgm:prSet>
      <dgm:spPr/>
    </dgm:pt>
    <dgm:pt modelId="{D4D7556E-CD4B-0F43-B97B-025926CE55A9}" type="pres">
      <dgm:prSet presAssocID="{AFA0CC6C-5A11-3541-A96B-BBB9E8F10083}" presName="parentNode1" presStyleLbl="node1" presStyleIdx="0" presStyleCnt="4" custScaleX="113305" custScaleY="273175">
        <dgm:presLayoutVars>
          <dgm:chMax val="1"/>
          <dgm:bulletEnabled val="1"/>
        </dgm:presLayoutVars>
      </dgm:prSet>
      <dgm:spPr/>
    </dgm:pt>
    <dgm:pt modelId="{7F1022CC-12C5-4345-9F79-304BA44059D2}" type="pres">
      <dgm:prSet presAssocID="{AFA0CC6C-5A11-3541-A96B-BBB9E8F10083}" presName="connSite1" presStyleCnt="0"/>
      <dgm:spPr/>
    </dgm:pt>
    <dgm:pt modelId="{551E1238-A39B-B149-8297-AA72CE9A22C8}" type="pres">
      <dgm:prSet presAssocID="{89B2846F-B036-B845-98E7-5447983B519B}" presName="Name9" presStyleLbl="sibTrans2D1" presStyleIdx="0" presStyleCnt="3"/>
      <dgm:spPr/>
    </dgm:pt>
    <dgm:pt modelId="{8E2546F3-012C-2348-9075-98FF862FAE46}" type="pres">
      <dgm:prSet presAssocID="{72BE931D-4917-064A-8CED-E89B3B49C005}" presName="composite2" presStyleCnt="0"/>
      <dgm:spPr/>
    </dgm:pt>
    <dgm:pt modelId="{EE0F488B-75C0-4144-9FD6-ACFC2CF22638}" type="pres">
      <dgm:prSet presAssocID="{72BE931D-4917-064A-8CED-E89B3B49C005}" presName="dummyNode2" presStyleLbl="node1" presStyleIdx="0" presStyleCnt="4"/>
      <dgm:spPr/>
    </dgm:pt>
    <dgm:pt modelId="{5FF00021-0035-EC44-9F54-1581344B5540}" type="pres">
      <dgm:prSet presAssocID="{72BE931D-4917-064A-8CED-E89B3B49C005}" presName="childNode2" presStyleLbl="bgAcc1" presStyleIdx="1" presStyleCnt="4">
        <dgm:presLayoutVars>
          <dgm:bulletEnabled val="1"/>
        </dgm:presLayoutVars>
      </dgm:prSet>
      <dgm:spPr/>
    </dgm:pt>
    <dgm:pt modelId="{07E77F62-D5DE-9246-B8F6-78FD9550873C}" type="pres">
      <dgm:prSet presAssocID="{72BE931D-4917-064A-8CED-E89B3B49C005}" presName="childNode2tx" presStyleLbl="bgAcc1" presStyleIdx="1" presStyleCnt="4">
        <dgm:presLayoutVars>
          <dgm:bulletEnabled val="1"/>
        </dgm:presLayoutVars>
      </dgm:prSet>
      <dgm:spPr/>
    </dgm:pt>
    <dgm:pt modelId="{F8DEE456-5D02-F24A-9584-7CB10AA1B0B3}" type="pres">
      <dgm:prSet presAssocID="{72BE931D-4917-064A-8CED-E89B3B49C005}" presName="parentNode2" presStyleLbl="node1" presStyleIdx="1" presStyleCnt="4" custScaleX="137971" custScaleY="240981">
        <dgm:presLayoutVars>
          <dgm:chMax val="0"/>
          <dgm:bulletEnabled val="1"/>
        </dgm:presLayoutVars>
      </dgm:prSet>
      <dgm:spPr/>
    </dgm:pt>
    <dgm:pt modelId="{C54100DE-91BD-4440-9BF7-98ED8E46F6C0}" type="pres">
      <dgm:prSet presAssocID="{72BE931D-4917-064A-8CED-E89B3B49C005}" presName="connSite2" presStyleCnt="0"/>
      <dgm:spPr/>
    </dgm:pt>
    <dgm:pt modelId="{77A16B1F-811E-5249-9C4A-E45362F95CB1}" type="pres">
      <dgm:prSet presAssocID="{383132FC-8629-134A-9906-CD52E08F6531}" presName="Name18" presStyleLbl="sibTrans2D1" presStyleIdx="1" presStyleCnt="3"/>
      <dgm:spPr/>
    </dgm:pt>
    <dgm:pt modelId="{C8D35E00-E8F9-344D-A0A4-0805AC08AE07}" type="pres">
      <dgm:prSet presAssocID="{1765FA09-159F-6843-8FFB-18AA17877074}" presName="composite1" presStyleCnt="0"/>
      <dgm:spPr/>
    </dgm:pt>
    <dgm:pt modelId="{4B113F1A-6971-C74D-93B7-B466E820B9E8}" type="pres">
      <dgm:prSet presAssocID="{1765FA09-159F-6843-8FFB-18AA17877074}" presName="dummyNode1" presStyleLbl="node1" presStyleIdx="1" presStyleCnt="4"/>
      <dgm:spPr/>
    </dgm:pt>
    <dgm:pt modelId="{2401F2B1-4C8C-3B40-BFC1-E2B42A50EB44}" type="pres">
      <dgm:prSet presAssocID="{1765FA09-159F-6843-8FFB-18AA17877074}" presName="childNode1" presStyleLbl="bgAcc1" presStyleIdx="2" presStyleCnt="4">
        <dgm:presLayoutVars>
          <dgm:bulletEnabled val="1"/>
        </dgm:presLayoutVars>
      </dgm:prSet>
      <dgm:spPr/>
    </dgm:pt>
    <dgm:pt modelId="{5B12B861-D846-F84D-881F-A2EB39D50CB6}" type="pres">
      <dgm:prSet presAssocID="{1765FA09-159F-6843-8FFB-18AA17877074}" presName="childNode1tx" presStyleLbl="bgAcc1" presStyleIdx="2" presStyleCnt="4">
        <dgm:presLayoutVars>
          <dgm:bulletEnabled val="1"/>
        </dgm:presLayoutVars>
      </dgm:prSet>
      <dgm:spPr/>
    </dgm:pt>
    <dgm:pt modelId="{877379AA-74FD-3B4E-B4C4-F6D60C04083B}" type="pres">
      <dgm:prSet presAssocID="{1765FA09-159F-6843-8FFB-18AA17877074}" presName="parentNode1" presStyleLbl="node1" presStyleIdx="2" presStyleCnt="4" custScaleX="154449" custScaleY="345556">
        <dgm:presLayoutVars>
          <dgm:chMax val="1"/>
          <dgm:bulletEnabled val="1"/>
        </dgm:presLayoutVars>
      </dgm:prSet>
      <dgm:spPr/>
    </dgm:pt>
    <dgm:pt modelId="{6AA7EA57-E851-8049-A6C9-65B7EF761E43}" type="pres">
      <dgm:prSet presAssocID="{1765FA09-159F-6843-8FFB-18AA17877074}" presName="connSite1" presStyleCnt="0"/>
      <dgm:spPr/>
    </dgm:pt>
    <dgm:pt modelId="{89B61966-62BD-9A4E-B31E-31C32831A504}" type="pres">
      <dgm:prSet presAssocID="{AF82CA53-B444-2C4A-A223-DA80E41EF993}" presName="Name9" presStyleLbl="sibTrans2D1" presStyleIdx="2" presStyleCnt="3"/>
      <dgm:spPr/>
    </dgm:pt>
    <dgm:pt modelId="{85BABCFF-DEBC-E548-91CD-3B8952718110}" type="pres">
      <dgm:prSet presAssocID="{AD34B155-D904-644D-95D1-187D4C7439BD}" presName="composite2" presStyleCnt="0"/>
      <dgm:spPr/>
    </dgm:pt>
    <dgm:pt modelId="{EA439E54-9D59-AC4A-8214-D756227D4F2A}" type="pres">
      <dgm:prSet presAssocID="{AD34B155-D904-644D-95D1-187D4C7439BD}" presName="dummyNode2" presStyleLbl="node1" presStyleIdx="2" presStyleCnt="4"/>
      <dgm:spPr/>
    </dgm:pt>
    <dgm:pt modelId="{E1E1BC13-FC71-954D-A46E-211E173FDACF}" type="pres">
      <dgm:prSet presAssocID="{AD34B155-D904-644D-95D1-187D4C7439BD}" presName="childNode2" presStyleLbl="bgAcc1" presStyleIdx="3" presStyleCnt="4" custScaleX="136011" custScaleY="49036" custLinFactNeighborX="7653" custLinFactNeighborY="11125">
        <dgm:presLayoutVars>
          <dgm:bulletEnabled val="1"/>
        </dgm:presLayoutVars>
      </dgm:prSet>
      <dgm:spPr/>
    </dgm:pt>
    <dgm:pt modelId="{F945C3D2-839E-724B-B409-98982F52C1F6}" type="pres">
      <dgm:prSet presAssocID="{AD34B155-D904-644D-95D1-187D4C7439BD}" presName="childNode2tx" presStyleLbl="bgAcc1" presStyleIdx="3" presStyleCnt="4">
        <dgm:presLayoutVars>
          <dgm:bulletEnabled val="1"/>
        </dgm:presLayoutVars>
      </dgm:prSet>
      <dgm:spPr/>
    </dgm:pt>
    <dgm:pt modelId="{2FCD161A-46FB-A047-ABDE-85957AB23A74}" type="pres">
      <dgm:prSet presAssocID="{AD34B155-D904-644D-95D1-187D4C7439BD}" presName="parentNode2" presStyleLbl="node1" presStyleIdx="3" presStyleCnt="4" custScaleX="160014" custScaleY="253800">
        <dgm:presLayoutVars>
          <dgm:chMax val="0"/>
          <dgm:bulletEnabled val="1"/>
        </dgm:presLayoutVars>
      </dgm:prSet>
      <dgm:spPr/>
    </dgm:pt>
    <dgm:pt modelId="{895F1F65-BB13-4C40-8BB6-33B7764587BE}" type="pres">
      <dgm:prSet presAssocID="{AD34B155-D904-644D-95D1-187D4C7439BD}" presName="connSite2" presStyleCnt="0"/>
      <dgm:spPr/>
    </dgm:pt>
  </dgm:ptLst>
  <dgm:cxnLst>
    <dgm:cxn modelId="{EE406D00-A366-AB41-B013-79960A0EF781}" srcId="{18612792-3CCB-3147-AB6A-564A067D979F}" destId="{AFA0CC6C-5A11-3541-A96B-BBB9E8F10083}" srcOrd="0" destOrd="0" parTransId="{0051A69D-4669-124D-85A6-0A75C8565B53}" sibTransId="{89B2846F-B036-B845-98E7-5447983B519B}"/>
    <dgm:cxn modelId="{A94EE000-2C29-48F7-B0F7-6D6CF3A51076}" type="presOf" srcId="{1765FA09-159F-6843-8FFB-18AA17877074}" destId="{877379AA-74FD-3B4E-B4C4-F6D60C04083B}" srcOrd="0" destOrd="0" presId="urn:microsoft.com/office/officeart/2005/8/layout/hProcess4"/>
    <dgm:cxn modelId="{8DD4A612-C61D-4B51-8C04-7185FA915D8D}" type="presOf" srcId="{72BE931D-4917-064A-8CED-E89B3B49C005}" destId="{F8DEE456-5D02-F24A-9584-7CB10AA1B0B3}" srcOrd="0" destOrd="0" presId="urn:microsoft.com/office/officeart/2005/8/layout/hProcess4"/>
    <dgm:cxn modelId="{2CCCF81E-8B4D-440E-8C74-B4091DE5B976}" type="presOf" srcId="{AFA0CC6C-5A11-3541-A96B-BBB9E8F10083}" destId="{D4D7556E-CD4B-0F43-B97B-025926CE55A9}" srcOrd="0" destOrd="0" presId="urn:microsoft.com/office/officeart/2005/8/layout/hProcess4"/>
    <dgm:cxn modelId="{B2CDC935-D2D5-1B4A-9185-022688E19A2B}" srcId="{18612792-3CCB-3147-AB6A-564A067D979F}" destId="{AD34B155-D904-644D-95D1-187D4C7439BD}" srcOrd="3" destOrd="0" parTransId="{7C71F8B5-0903-7B4E-89CC-A33A4F72AF14}" sibTransId="{09A54BFE-F92A-F14A-9470-DB6AA6E7DBC4}"/>
    <dgm:cxn modelId="{B768523B-6A78-403E-9BD3-D58A375A1074}" type="presOf" srcId="{89B2846F-B036-B845-98E7-5447983B519B}" destId="{551E1238-A39B-B149-8297-AA72CE9A22C8}" srcOrd="0" destOrd="0" presId="urn:microsoft.com/office/officeart/2005/8/layout/hProcess4"/>
    <dgm:cxn modelId="{C0E5BE45-D6F1-484A-AAF0-455DAFBE9387}" type="presOf" srcId="{18612792-3CCB-3147-AB6A-564A067D979F}" destId="{F31B188B-EE04-7A41-B087-53347EEFDF99}" srcOrd="0" destOrd="0" presId="urn:microsoft.com/office/officeart/2005/8/layout/hProcess4"/>
    <dgm:cxn modelId="{545C5D4E-2318-DA44-81A1-FE37C177C142}" srcId="{18612792-3CCB-3147-AB6A-564A067D979F}" destId="{72BE931D-4917-064A-8CED-E89B3B49C005}" srcOrd="1" destOrd="0" parTransId="{4B95287D-3311-4B44-822D-7DBF087E83C4}" sibTransId="{383132FC-8629-134A-9906-CD52E08F6531}"/>
    <dgm:cxn modelId="{A60B6070-D5A3-4383-B74D-C85EBFF65390}" type="presOf" srcId="{AF82CA53-B444-2C4A-A223-DA80E41EF993}" destId="{89B61966-62BD-9A4E-B31E-31C32831A504}" srcOrd="0" destOrd="0" presId="urn:microsoft.com/office/officeart/2005/8/layout/hProcess4"/>
    <dgm:cxn modelId="{5B475D52-4AF2-4A1E-9F74-E0B844968579}" type="presOf" srcId="{383132FC-8629-134A-9906-CD52E08F6531}" destId="{77A16B1F-811E-5249-9C4A-E45362F95CB1}" srcOrd="0" destOrd="0" presId="urn:microsoft.com/office/officeart/2005/8/layout/hProcess4"/>
    <dgm:cxn modelId="{86FE625A-09CF-4802-B656-2C12E36AE17E}" type="presOf" srcId="{AD34B155-D904-644D-95D1-187D4C7439BD}" destId="{2FCD161A-46FB-A047-ABDE-85957AB23A74}" srcOrd="0" destOrd="0" presId="urn:microsoft.com/office/officeart/2005/8/layout/hProcess4"/>
    <dgm:cxn modelId="{D1A6B5C9-FAE6-E84A-9BDE-4250B3BC4505}" srcId="{18612792-3CCB-3147-AB6A-564A067D979F}" destId="{1765FA09-159F-6843-8FFB-18AA17877074}" srcOrd="2" destOrd="0" parTransId="{2F61D544-E6BE-5A4A-B671-6050A491E6EE}" sibTransId="{AF82CA53-B444-2C4A-A223-DA80E41EF993}"/>
    <dgm:cxn modelId="{932FBBE4-7C5E-4338-B6E6-B5C5E23B7C4C}" type="presParOf" srcId="{F31B188B-EE04-7A41-B087-53347EEFDF99}" destId="{386799D7-94D7-814E-8B46-9492E2021E75}" srcOrd="0" destOrd="0" presId="urn:microsoft.com/office/officeart/2005/8/layout/hProcess4"/>
    <dgm:cxn modelId="{E955F84A-AF27-4B89-BF82-D55132029AEE}" type="presParOf" srcId="{F31B188B-EE04-7A41-B087-53347EEFDF99}" destId="{49582FC7-E5E8-FD46-97E2-1C712C16B51B}" srcOrd="1" destOrd="0" presId="urn:microsoft.com/office/officeart/2005/8/layout/hProcess4"/>
    <dgm:cxn modelId="{B98C70E3-B43B-481C-8178-042688F4F294}" type="presParOf" srcId="{F31B188B-EE04-7A41-B087-53347EEFDF99}" destId="{A88E4BEC-E3E1-7A47-8F0D-4E9A043F7A3F}" srcOrd="2" destOrd="0" presId="urn:microsoft.com/office/officeart/2005/8/layout/hProcess4"/>
    <dgm:cxn modelId="{A0F65DA4-8392-4A5A-ACF6-751E5B108FA3}" type="presParOf" srcId="{A88E4BEC-E3E1-7A47-8F0D-4E9A043F7A3F}" destId="{6B723AA7-98F1-004E-92ED-62FA82380A40}" srcOrd="0" destOrd="0" presId="urn:microsoft.com/office/officeart/2005/8/layout/hProcess4"/>
    <dgm:cxn modelId="{264AD99D-E0B2-4A7A-A6B5-0020630B41C8}" type="presParOf" srcId="{6B723AA7-98F1-004E-92ED-62FA82380A40}" destId="{BC24B6E1-8926-6843-9594-F3E8EEF720BF}" srcOrd="0" destOrd="0" presId="urn:microsoft.com/office/officeart/2005/8/layout/hProcess4"/>
    <dgm:cxn modelId="{3079FB77-E033-4150-B0EB-25A2200089C1}" type="presParOf" srcId="{6B723AA7-98F1-004E-92ED-62FA82380A40}" destId="{C025B061-28CD-1A44-A68C-27DC3598CC6C}" srcOrd="1" destOrd="0" presId="urn:microsoft.com/office/officeart/2005/8/layout/hProcess4"/>
    <dgm:cxn modelId="{DB1F2684-74D6-4F45-A061-A5B0E7632429}" type="presParOf" srcId="{6B723AA7-98F1-004E-92ED-62FA82380A40}" destId="{96DAA187-7B06-664F-AA58-18925EE1891B}" srcOrd="2" destOrd="0" presId="urn:microsoft.com/office/officeart/2005/8/layout/hProcess4"/>
    <dgm:cxn modelId="{DEF7A5EA-4884-46EE-A97A-05F1CAD06C31}" type="presParOf" srcId="{6B723AA7-98F1-004E-92ED-62FA82380A40}" destId="{D4D7556E-CD4B-0F43-B97B-025926CE55A9}" srcOrd="3" destOrd="0" presId="urn:microsoft.com/office/officeart/2005/8/layout/hProcess4"/>
    <dgm:cxn modelId="{F3C18A4E-71B1-48DB-B6DB-AC2548634E6F}" type="presParOf" srcId="{6B723AA7-98F1-004E-92ED-62FA82380A40}" destId="{7F1022CC-12C5-4345-9F79-304BA44059D2}" srcOrd="4" destOrd="0" presId="urn:microsoft.com/office/officeart/2005/8/layout/hProcess4"/>
    <dgm:cxn modelId="{05B41EBD-23D1-4BA8-A655-6F29273354B8}" type="presParOf" srcId="{A88E4BEC-E3E1-7A47-8F0D-4E9A043F7A3F}" destId="{551E1238-A39B-B149-8297-AA72CE9A22C8}" srcOrd="1" destOrd="0" presId="urn:microsoft.com/office/officeart/2005/8/layout/hProcess4"/>
    <dgm:cxn modelId="{A32BA883-E372-4C1B-A438-7C10E4738EDB}" type="presParOf" srcId="{A88E4BEC-E3E1-7A47-8F0D-4E9A043F7A3F}" destId="{8E2546F3-012C-2348-9075-98FF862FAE46}" srcOrd="2" destOrd="0" presId="urn:microsoft.com/office/officeart/2005/8/layout/hProcess4"/>
    <dgm:cxn modelId="{8020A442-DCFF-494A-84E8-028B0871EA2A}" type="presParOf" srcId="{8E2546F3-012C-2348-9075-98FF862FAE46}" destId="{EE0F488B-75C0-4144-9FD6-ACFC2CF22638}" srcOrd="0" destOrd="0" presId="urn:microsoft.com/office/officeart/2005/8/layout/hProcess4"/>
    <dgm:cxn modelId="{6D648197-F72B-442D-8A3E-A432A8AD5C2D}" type="presParOf" srcId="{8E2546F3-012C-2348-9075-98FF862FAE46}" destId="{5FF00021-0035-EC44-9F54-1581344B5540}" srcOrd="1" destOrd="0" presId="urn:microsoft.com/office/officeart/2005/8/layout/hProcess4"/>
    <dgm:cxn modelId="{FB3F19CA-B007-4CAE-8156-8E293F762B41}" type="presParOf" srcId="{8E2546F3-012C-2348-9075-98FF862FAE46}" destId="{07E77F62-D5DE-9246-B8F6-78FD9550873C}" srcOrd="2" destOrd="0" presId="urn:microsoft.com/office/officeart/2005/8/layout/hProcess4"/>
    <dgm:cxn modelId="{C154FE60-53F2-4697-A26C-883D5758B001}" type="presParOf" srcId="{8E2546F3-012C-2348-9075-98FF862FAE46}" destId="{F8DEE456-5D02-F24A-9584-7CB10AA1B0B3}" srcOrd="3" destOrd="0" presId="urn:microsoft.com/office/officeart/2005/8/layout/hProcess4"/>
    <dgm:cxn modelId="{61CD4CAE-675F-4928-9E75-433CEC795F78}" type="presParOf" srcId="{8E2546F3-012C-2348-9075-98FF862FAE46}" destId="{C54100DE-91BD-4440-9BF7-98ED8E46F6C0}" srcOrd="4" destOrd="0" presId="urn:microsoft.com/office/officeart/2005/8/layout/hProcess4"/>
    <dgm:cxn modelId="{6848B2A8-FDB3-4C26-8320-3D8BCBC6FD11}" type="presParOf" srcId="{A88E4BEC-E3E1-7A47-8F0D-4E9A043F7A3F}" destId="{77A16B1F-811E-5249-9C4A-E45362F95CB1}" srcOrd="3" destOrd="0" presId="urn:microsoft.com/office/officeart/2005/8/layout/hProcess4"/>
    <dgm:cxn modelId="{4FE2C542-8109-455D-9837-1ED3E16425C1}" type="presParOf" srcId="{A88E4BEC-E3E1-7A47-8F0D-4E9A043F7A3F}" destId="{C8D35E00-E8F9-344D-A0A4-0805AC08AE07}" srcOrd="4" destOrd="0" presId="urn:microsoft.com/office/officeart/2005/8/layout/hProcess4"/>
    <dgm:cxn modelId="{C0329436-6D65-42DD-94C8-F1E6F6116EEA}" type="presParOf" srcId="{C8D35E00-E8F9-344D-A0A4-0805AC08AE07}" destId="{4B113F1A-6971-C74D-93B7-B466E820B9E8}" srcOrd="0" destOrd="0" presId="urn:microsoft.com/office/officeart/2005/8/layout/hProcess4"/>
    <dgm:cxn modelId="{61BA256A-CC16-4FF2-B440-2E17505AA131}" type="presParOf" srcId="{C8D35E00-E8F9-344D-A0A4-0805AC08AE07}" destId="{2401F2B1-4C8C-3B40-BFC1-E2B42A50EB44}" srcOrd="1" destOrd="0" presId="urn:microsoft.com/office/officeart/2005/8/layout/hProcess4"/>
    <dgm:cxn modelId="{3D4CEC35-A4CE-4E74-AC2B-15FCC3626F61}" type="presParOf" srcId="{C8D35E00-E8F9-344D-A0A4-0805AC08AE07}" destId="{5B12B861-D846-F84D-881F-A2EB39D50CB6}" srcOrd="2" destOrd="0" presId="urn:microsoft.com/office/officeart/2005/8/layout/hProcess4"/>
    <dgm:cxn modelId="{A47B12F9-E22E-4CC8-83F0-7C9AB1038020}" type="presParOf" srcId="{C8D35E00-E8F9-344D-A0A4-0805AC08AE07}" destId="{877379AA-74FD-3B4E-B4C4-F6D60C04083B}" srcOrd="3" destOrd="0" presId="urn:microsoft.com/office/officeart/2005/8/layout/hProcess4"/>
    <dgm:cxn modelId="{6C7AFB5B-2E6D-40A7-9EB7-ACD2A5A8C106}" type="presParOf" srcId="{C8D35E00-E8F9-344D-A0A4-0805AC08AE07}" destId="{6AA7EA57-E851-8049-A6C9-65B7EF761E43}" srcOrd="4" destOrd="0" presId="urn:microsoft.com/office/officeart/2005/8/layout/hProcess4"/>
    <dgm:cxn modelId="{24EBD041-3557-4C79-8641-1BDE4685DE0F}" type="presParOf" srcId="{A88E4BEC-E3E1-7A47-8F0D-4E9A043F7A3F}" destId="{89B61966-62BD-9A4E-B31E-31C32831A504}" srcOrd="5" destOrd="0" presId="urn:microsoft.com/office/officeart/2005/8/layout/hProcess4"/>
    <dgm:cxn modelId="{226C0CD5-B890-4F80-BD2E-CB9BC9FE55A6}" type="presParOf" srcId="{A88E4BEC-E3E1-7A47-8F0D-4E9A043F7A3F}" destId="{85BABCFF-DEBC-E548-91CD-3B8952718110}" srcOrd="6" destOrd="0" presId="urn:microsoft.com/office/officeart/2005/8/layout/hProcess4"/>
    <dgm:cxn modelId="{D245F9B7-3760-4648-B803-1A67008ABC20}" type="presParOf" srcId="{85BABCFF-DEBC-E548-91CD-3B8952718110}" destId="{EA439E54-9D59-AC4A-8214-D756227D4F2A}" srcOrd="0" destOrd="0" presId="urn:microsoft.com/office/officeart/2005/8/layout/hProcess4"/>
    <dgm:cxn modelId="{1508B31A-ED7E-4E65-859A-8C2745DD30E8}" type="presParOf" srcId="{85BABCFF-DEBC-E548-91CD-3B8952718110}" destId="{E1E1BC13-FC71-954D-A46E-211E173FDACF}" srcOrd="1" destOrd="0" presId="urn:microsoft.com/office/officeart/2005/8/layout/hProcess4"/>
    <dgm:cxn modelId="{611C5A4C-57F8-4FA7-A11E-7D7BF43EC42A}" type="presParOf" srcId="{85BABCFF-DEBC-E548-91CD-3B8952718110}" destId="{F945C3D2-839E-724B-B409-98982F52C1F6}" srcOrd="2" destOrd="0" presId="urn:microsoft.com/office/officeart/2005/8/layout/hProcess4"/>
    <dgm:cxn modelId="{03B44F9E-D8DD-4EF8-946B-17A6EAAE34BC}" type="presParOf" srcId="{85BABCFF-DEBC-E548-91CD-3B8952718110}" destId="{2FCD161A-46FB-A047-ABDE-85957AB23A74}" srcOrd="3" destOrd="0" presId="urn:microsoft.com/office/officeart/2005/8/layout/hProcess4"/>
    <dgm:cxn modelId="{17B22D43-F65A-466B-B332-4422CDE26CB1}" type="presParOf" srcId="{85BABCFF-DEBC-E548-91CD-3B8952718110}" destId="{895F1F65-BB13-4C40-8BB6-33B7764587B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FF333-55C4-EF4E-A5FC-9291870878AC}" type="doc">
      <dgm:prSet loTypeId="urn:microsoft.com/office/officeart/2005/8/layout/hierarchy1" loCatId="hierarchy" qsTypeId="urn:microsoft.com/office/officeart/2005/8/quickstyle/simple4" qsCatId="simple" csTypeId="urn:microsoft.com/office/officeart/2005/8/colors/accent1_2#9" csCatId="accent1" phldr="1"/>
      <dgm:spPr/>
      <dgm:t>
        <a:bodyPr/>
        <a:lstStyle/>
        <a:p>
          <a:endParaRPr lang="en-US"/>
        </a:p>
      </dgm:t>
    </dgm:pt>
    <dgm:pt modelId="{B91E23AE-1798-E641-AAA7-BD50B810DC6D}">
      <dgm:prSet/>
      <dgm:spPr/>
      <dgm:t>
        <a:bodyPr/>
        <a:lstStyle/>
        <a:p>
          <a:pPr rtl="0"/>
          <a:r>
            <a:rPr lang="en-US" dirty="0"/>
            <a:t>Achieves concurrency without the overhead of using multiple processes</a:t>
          </a:r>
        </a:p>
      </dgm:t>
    </dgm:pt>
    <dgm:pt modelId="{3650D7D9-C168-7C42-ABBB-80E1014D3E92}" type="parTrans" cxnId="{97A1171C-DDCE-054F-BB76-36DD28477506}">
      <dgm:prSet/>
      <dgm:spPr/>
      <dgm:t>
        <a:bodyPr/>
        <a:lstStyle/>
        <a:p>
          <a:endParaRPr lang="en-US"/>
        </a:p>
      </dgm:t>
    </dgm:pt>
    <dgm:pt modelId="{634B9178-5E38-5F4F-87AA-5D3BF6F98AAE}" type="sibTrans" cxnId="{97A1171C-DDCE-054F-BB76-36DD28477506}">
      <dgm:prSet/>
      <dgm:spPr/>
      <dgm:t>
        <a:bodyPr/>
        <a:lstStyle/>
        <a:p>
          <a:endParaRPr lang="en-US"/>
        </a:p>
      </dgm:t>
    </dgm:pt>
    <dgm:pt modelId="{3EC19890-21C9-F849-9243-435B55B30C7B}">
      <dgm:prSet/>
      <dgm:spPr/>
      <dgm:t>
        <a:bodyPr/>
        <a:lstStyle/>
        <a:p>
          <a:pPr rtl="0"/>
          <a:r>
            <a:rPr lang="en-US" dirty="0"/>
            <a:t>Threads within the same process can exchange information through their common address space and have access to the shared resources of the process</a:t>
          </a:r>
        </a:p>
      </dgm:t>
    </dgm:pt>
    <dgm:pt modelId="{923BA256-3A2E-8D4C-958F-2102BE05815C}" type="parTrans" cxnId="{E9E4C924-67EF-C74C-A9D3-841EF834B654}">
      <dgm:prSet/>
      <dgm:spPr/>
      <dgm:t>
        <a:bodyPr/>
        <a:lstStyle/>
        <a:p>
          <a:endParaRPr lang="en-US" dirty="0"/>
        </a:p>
      </dgm:t>
    </dgm:pt>
    <dgm:pt modelId="{06254B42-A821-C04A-B97F-C866AC5F6BD6}" type="sibTrans" cxnId="{E9E4C924-67EF-C74C-A9D3-841EF834B654}">
      <dgm:prSet/>
      <dgm:spPr/>
      <dgm:t>
        <a:bodyPr/>
        <a:lstStyle/>
        <a:p>
          <a:endParaRPr lang="en-US"/>
        </a:p>
      </dgm:t>
    </dgm:pt>
    <dgm:pt modelId="{014C9136-51F1-794F-8863-E974346214EE}">
      <dgm:prSet/>
      <dgm:spPr/>
      <dgm:t>
        <a:bodyPr/>
        <a:lstStyle/>
        <a:p>
          <a:pPr rtl="0"/>
          <a:r>
            <a:rPr lang="en-US" dirty="0"/>
            <a:t>Threads in different processes can exchange information through shared memory that has been set up between the two processes</a:t>
          </a:r>
        </a:p>
      </dgm:t>
    </dgm:pt>
    <dgm:pt modelId="{A120185E-3EA0-9E4E-905E-5DDA34033F76}" type="parTrans" cxnId="{2B68B9F9-24E8-A640-B9E6-EE4FFDD14EA9}">
      <dgm:prSet/>
      <dgm:spPr/>
      <dgm:t>
        <a:bodyPr/>
        <a:lstStyle/>
        <a:p>
          <a:endParaRPr lang="en-US" dirty="0"/>
        </a:p>
      </dgm:t>
    </dgm:pt>
    <dgm:pt modelId="{1DEAD59E-0558-794B-AB89-3AB2801E2242}" type="sibTrans" cxnId="{2B68B9F9-24E8-A640-B9E6-EE4FFDD14EA9}">
      <dgm:prSet/>
      <dgm:spPr/>
      <dgm:t>
        <a:bodyPr/>
        <a:lstStyle/>
        <a:p>
          <a:endParaRPr lang="en-US"/>
        </a:p>
      </dgm:t>
    </dgm:pt>
    <dgm:pt modelId="{932F9D0B-9575-FE40-BCB1-15559B06EDCA}" type="pres">
      <dgm:prSet presAssocID="{052FF333-55C4-EF4E-A5FC-9291870878AC}" presName="hierChild1" presStyleCnt="0">
        <dgm:presLayoutVars>
          <dgm:chPref val="1"/>
          <dgm:dir/>
          <dgm:animOne val="branch"/>
          <dgm:animLvl val="lvl"/>
          <dgm:resizeHandles/>
        </dgm:presLayoutVars>
      </dgm:prSet>
      <dgm:spPr/>
    </dgm:pt>
    <dgm:pt modelId="{DBDB2F38-F52B-E64E-AB96-F3C6C69639E4}" type="pres">
      <dgm:prSet presAssocID="{B91E23AE-1798-E641-AAA7-BD50B810DC6D}" presName="hierRoot1" presStyleCnt="0"/>
      <dgm:spPr/>
    </dgm:pt>
    <dgm:pt modelId="{5F7DED4C-009C-BE40-85FC-EF6E248042AD}" type="pres">
      <dgm:prSet presAssocID="{B91E23AE-1798-E641-AAA7-BD50B810DC6D}" presName="composite" presStyleCnt="0"/>
      <dgm:spPr/>
    </dgm:pt>
    <dgm:pt modelId="{9C2BBFA4-FD11-C64F-B385-87F44DFD6E9D}" type="pres">
      <dgm:prSet presAssocID="{B91E23AE-1798-E641-AAA7-BD50B810DC6D}" presName="background" presStyleLbl="node0" presStyleIdx="0" presStyleCnt="1"/>
      <dgm:spPr/>
    </dgm:pt>
    <dgm:pt modelId="{5A90B169-569D-6845-82FD-D850FD4F7ECB}" type="pres">
      <dgm:prSet presAssocID="{B91E23AE-1798-E641-AAA7-BD50B810DC6D}" presName="text" presStyleLbl="fgAcc0" presStyleIdx="0" presStyleCnt="1">
        <dgm:presLayoutVars>
          <dgm:chPref val="3"/>
        </dgm:presLayoutVars>
      </dgm:prSet>
      <dgm:spPr/>
    </dgm:pt>
    <dgm:pt modelId="{C7649021-CC19-7A4B-B1F7-B805DB00D2CA}" type="pres">
      <dgm:prSet presAssocID="{B91E23AE-1798-E641-AAA7-BD50B810DC6D}" presName="hierChild2" presStyleCnt="0"/>
      <dgm:spPr/>
    </dgm:pt>
    <dgm:pt modelId="{01A5A7D6-9600-4A4B-83FE-D0AA84497058}" type="pres">
      <dgm:prSet presAssocID="{923BA256-3A2E-8D4C-958F-2102BE05815C}" presName="Name10" presStyleLbl="parChTrans1D2" presStyleIdx="0" presStyleCnt="2"/>
      <dgm:spPr/>
    </dgm:pt>
    <dgm:pt modelId="{F862061D-D4AF-3149-A6BE-4FABA805C9F1}" type="pres">
      <dgm:prSet presAssocID="{3EC19890-21C9-F849-9243-435B55B30C7B}" presName="hierRoot2" presStyleCnt="0"/>
      <dgm:spPr/>
    </dgm:pt>
    <dgm:pt modelId="{D3AFF624-A4CC-6C47-B018-D0845C7512D0}" type="pres">
      <dgm:prSet presAssocID="{3EC19890-21C9-F849-9243-435B55B30C7B}" presName="composite2" presStyleCnt="0"/>
      <dgm:spPr/>
    </dgm:pt>
    <dgm:pt modelId="{45D751CF-0371-5B43-A54C-0760DB33DED9}" type="pres">
      <dgm:prSet presAssocID="{3EC19890-21C9-F849-9243-435B55B30C7B}" presName="background2" presStyleLbl="node2" presStyleIdx="0" presStyleCnt="2"/>
      <dgm:spPr/>
    </dgm:pt>
    <dgm:pt modelId="{E693F0F0-A635-2641-8FE6-FF7DAA91A813}" type="pres">
      <dgm:prSet presAssocID="{3EC19890-21C9-F849-9243-435B55B30C7B}" presName="text2" presStyleLbl="fgAcc2" presStyleIdx="0" presStyleCnt="2">
        <dgm:presLayoutVars>
          <dgm:chPref val="3"/>
        </dgm:presLayoutVars>
      </dgm:prSet>
      <dgm:spPr/>
    </dgm:pt>
    <dgm:pt modelId="{CA5141C6-A094-044F-9526-65B9578828EC}" type="pres">
      <dgm:prSet presAssocID="{3EC19890-21C9-F849-9243-435B55B30C7B}" presName="hierChild3" presStyleCnt="0"/>
      <dgm:spPr/>
    </dgm:pt>
    <dgm:pt modelId="{500E5926-21BC-DA4C-8718-E096140F6721}" type="pres">
      <dgm:prSet presAssocID="{A120185E-3EA0-9E4E-905E-5DDA34033F76}" presName="Name10" presStyleLbl="parChTrans1D2" presStyleIdx="1" presStyleCnt="2"/>
      <dgm:spPr/>
    </dgm:pt>
    <dgm:pt modelId="{741FF84D-49F2-DA4C-9577-E818F784792F}" type="pres">
      <dgm:prSet presAssocID="{014C9136-51F1-794F-8863-E974346214EE}" presName="hierRoot2" presStyleCnt="0"/>
      <dgm:spPr/>
    </dgm:pt>
    <dgm:pt modelId="{8CE69FA0-6EA2-E048-AA33-1B0F6728430D}" type="pres">
      <dgm:prSet presAssocID="{014C9136-51F1-794F-8863-E974346214EE}" presName="composite2" presStyleCnt="0"/>
      <dgm:spPr/>
    </dgm:pt>
    <dgm:pt modelId="{D95F1863-BED8-D940-A1BF-C1E6F6EA23EF}" type="pres">
      <dgm:prSet presAssocID="{014C9136-51F1-794F-8863-E974346214EE}" presName="background2" presStyleLbl="node2" presStyleIdx="1" presStyleCnt="2"/>
      <dgm:spPr/>
    </dgm:pt>
    <dgm:pt modelId="{4BD8E55B-4838-D147-9405-F6502952C1F9}" type="pres">
      <dgm:prSet presAssocID="{014C9136-51F1-794F-8863-E974346214EE}" presName="text2" presStyleLbl="fgAcc2" presStyleIdx="1" presStyleCnt="2">
        <dgm:presLayoutVars>
          <dgm:chPref val="3"/>
        </dgm:presLayoutVars>
      </dgm:prSet>
      <dgm:spPr/>
    </dgm:pt>
    <dgm:pt modelId="{FACFA3D1-1126-C94E-B7BC-998AFAED1CD0}" type="pres">
      <dgm:prSet presAssocID="{014C9136-51F1-794F-8863-E974346214EE}" presName="hierChild3" presStyleCnt="0"/>
      <dgm:spPr/>
    </dgm:pt>
  </dgm:ptLst>
  <dgm:cxnLst>
    <dgm:cxn modelId="{B522B110-0449-4487-9DB0-862E1484E508}" type="presOf" srcId="{052FF333-55C4-EF4E-A5FC-9291870878AC}" destId="{932F9D0B-9575-FE40-BCB1-15559B06EDCA}" srcOrd="0" destOrd="0" presId="urn:microsoft.com/office/officeart/2005/8/layout/hierarchy1"/>
    <dgm:cxn modelId="{97A1171C-DDCE-054F-BB76-36DD28477506}" srcId="{052FF333-55C4-EF4E-A5FC-9291870878AC}" destId="{B91E23AE-1798-E641-AAA7-BD50B810DC6D}" srcOrd="0" destOrd="0" parTransId="{3650D7D9-C168-7C42-ABBB-80E1014D3E92}" sibTransId="{634B9178-5E38-5F4F-87AA-5D3BF6F98AAE}"/>
    <dgm:cxn modelId="{BAA9EA23-7DDB-4866-A913-49AE3015C93E}" type="presOf" srcId="{B91E23AE-1798-E641-AAA7-BD50B810DC6D}" destId="{5A90B169-569D-6845-82FD-D850FD4F7ECB}" srcOrd="0" destOrd="0" presId="urn:microsoft.com/office/officeart/2005/8/layout/hierarchy1"/>
    <dgm:cxn modelId="{E9E4C924-67EF-C74C-A9D3-841EF834B654}" srcId="{B91E23AE-1798-E641-AAA7-BD50B810DC6D}" destId="{3EC19890-21C9-F849-9243-435B55B30C7B}" srcOrd="0" destOrd="0" parTransId="{923BA256-3A2E-8D4C-958F-2102BE05815C}" sibTransId="{06254B42-A821-C04A-B97F-C866AC5F6BD6}"/>
    <dgm:cxn modelId="{F0A7A435-627F-445C-8A68-8C76F42A7F98}" type="presOf" srcId="{923BA256-3A2E-8D4C-958F-2102BE05815C}" destId="{01A5A7D6-9600-4A4B-83FE-D0AA84497058}" srcOrd="0" destOrd="0" presId="urn:microsoft.com/office/officeart/2005/8/layout/hierarchy1"/>
    <dgm:cxn modelId="{8993CF68-0265-46D1-BAB3-02B922807FC2}" type="presOf" srcId="{A120185E-3EA0-9E4E-905E-5DDA34033F76}" destId="{500E5926-21BC-DA4C-8718-E096140F6721}" srcOrd="0" destOrd="0" presId="urn:microsoft.com/office/officeart/2005/8/layout/hierarchy1"/>
    <dgm:cxn modelId="{DC968B4C-184B-437E-8110-BDA4C50C3C89}" type="presOf" srcId="{014C9136-51F1-794F-8863-E974346214EE}" destId="{4BD8E55B-4838-D147-9405-F6502952C1F9}" srcOrd="0" destOrd="0" presId="urn:microsoft.com/office/officeart/2005/8/layout/hierarchy1"/>
    <dgm:cxn modelId="{768CA6F6-24B6-4236-8115-E9AEFBFE4F6E}" type="presOf" srcId="{3EC19890-21C9-F849-9243-435B55B30C7B}" destId="{E693F0F0-A635-2641-8FE6-FF7DAA91A813}" srcOrd="0" destOrd="0" presId="urn:microsoft.com/office/officeart/2005/8/layout/hierarchy1"/>
    <dgm:cxn modelId="{2B68B9F9-24E8-A640-B9E6-EE4FFDD14EA9}" srcId="{B91E23AE-1798-E641-AAA7-BD50B810DC6D}" destId="{014C9136-51F1-794F-8863-E974346214EE}" srcOrd="1" destOrd="0" parTransId="{A120185E-3EA0-9E4E-905E-5DDA34033F76}" sibTransId="{1DEAD59E-0558-794B-AB89-3AB2801E2242}"/>
    <dgm:cxn modelId="{0A5EB095-6F4E-4E1B-A5D8-581B4343B9DB}" type="presParOf" srcId="{932F9D0B-9575-FE40-BCB1-15559B06EDCA}" destId="{DBDB2F38-F52B-E64E-AB96-F3C6C69639E4}" srcOrd="0" destOrd="0" presId="urn:microsoft.com/office/officeart/2005/8/layout/hierarchy1"/>
    <dgm:cxn modelId="{8ABD3704-5764-49AF-87F3-E5767677A3BE}" type="presParOf" srcId="{DBDB2F38-F52B-E64E-AB96-F3C6C69639E4}" destId="{5F7DED4C-009C-BE40-85FC-EF6E248042AD}" srcOrd="0" destOrd="0" presId="urn:microsoft.com/office/officeart/2005/8/layout/hierarchy1"/>
    <dgm:cxn modelId="{47AE810C-5963-4177-B6FD-4B81605CDBA1}" type="presParOf" srcId="{5F7DED4C-009C-BE40-85FC-EF6E248042AD}" destId="{9C2BBFA4-FD11-C64F-B385-87F44DFD6E9D}" srcOrd="0" destOrd="0" presId="urn:microsoft.com/office/officeart/2005/8/layout/hierarchy1"/>
    <dgm:cxn modelId="{4DAC65F2-1C59-4305-B66D-1143F6BCBBCC}" type="presParOf" srcId="{5F7DED4C-009C-BE40-85FC-EF6E248042AD}" destId="{5A90B169-569D-6845-82FD-D850FD4F7ECB}" srcOrd="1" destOrd="0" presId="urn:microsoft.com/office/officeart/2005/8/layout/hierarchy1"/>
    <dgm:cxn modelId="{ACE32484-5744-4146-AD0B-523F520C98A1}" type="presParOf" srcId="{DBDB2F38-F52B-E64E-AB96-F3C6C69639E4}" destId="{C7649021-CC19-7A4B-B1F7-B805DB00D2CA}" srcOrd="1" destOrd="0" presId="urn:microsoft.com/office/officeart/2005/8/layout/hierarchy1"/>
    <dgm:cxn modelId="{2DBA1BAB-07C3-47C5-948B-12341AC41E4A}" type="presParOf" srcId="{C7649021-CC19-7A4B-B1F7-B805DB00D2CA}" destId="{01A5A7D6-9600-4A4B-83FE-D0AA84497058}" srcOrd="0" destOrd="0" presId="urn:microsoft.com/office/officeart/2005/8/layout/hierarchy1"/>
    <dgm:cxn modelId="{3FFCC671-EF00-4269-A93C-6CA147B6A019}" type="presParOf" srcId="{C7649021-CC19-7A4B-B1F7-B805DB00D2CA}" destId="{F862061D-D4AF-3149-A6BE-4FABA805C9F1}" srcOrd="1" destOrd="0" presId="urn:microsoft.com/office/officeart/2005/8/layout/hierarchy1"/>
    <dgm:cxn modelId="{4EF0D471-2144-41A4-95AC-6AEFCF1F5307}" type="presParOf" srcId="{F862061D-D4AF-3149-A6BE-4FABA805C9F1}" destId="{D3AFF624-A4CC-6C47-B018-D0845C7512D0}" srcOrd="0" destOrd="0" presId="urn:microsoft.com/office/officeart/2005/8/layout/hierarchy1"/>
    <dgm:cxn modelId="{FC73A488-9284-444E-B89D-C70677FA7CA2}" type="presParOf" srcId="{D3AFF624-A4CC-6C47-B018-D0845C7512D0}" destId="{45D751CF-0371-5B43-A54C-0760DB33DED9}" srcOrd="0" destOrd="0" presId="urn:microsoft.com/office/officeart/2005/8/layout/hierarchy1"/>
    <dgm:cxn modelId="{9D73E91B-F722-4327-A024-0BD89DD0B689}" type="presParOf" srcId="{D3AFF624-A4CC-6C47-B018-D0845C7512D0}" destId="{E693F0F0-A635-2641-8FE6-FF7DAA91A813}" srcOrd="1" destOrd="0" presId="urn:microsoft.com/office/officeart/2005/8/layout/hierarchy1"/>
    <dgm:cxn modelId="{C92CF2BA-DD60-4808-956C-04354D2DD3DA}" type="presParOf" srcId="{F862061D-D4AF-3149-A6BE-4FABA805C9F1}" destId="{CA5141C6-A094-044F-9526-65B9578828EC}" srcOrd="1" destOrd="0" presId="urn:microsoft.com/office/officeart/2005/8/layout/hierarchy1"/>
    <dgm:cxn modelId="{54CD4EB9-FE56-4B9A-B4F9-C3B1133BCA7E}" type="presParOf" srcId="{C7649021-CC19-7A4B-B1F7-B805DB00D2CA}" destId="{500E5926-21BC-DA4C-8718-E096140F6721}" srcOrd="2" destOrd="0" presId="urn:microsoft.com/office/officeart/2005/8/layout/hierarchy1"/>
    <dgm:cxn modelId="{58427A58-5745-4E51-9AA7-35ED574B65A2}" type="presParOf" srcId="{C7649021-CC19-7A4B-B1F7-B805DB00D2CA}" destId="{741FF84D-49F2-DA4C-9577-E818F784792F}" srcOrd="3" destOrd="0" presId="urn:microsoft.com/office/officeart/2005/8/layout/hierarchy1"/>
    <dgm:cxn modelId="{4B3AEE92-3783-49B2-AF8D-AB2782F86A1B}" type="presParOf" srcId="{741FF84D-49F2-DA4C-9577-E818F784792F}" destId="{8CE69FA0-6EA2-E048-AA33-1B0F6728430D}" srcOrd="0" destOrd="0" presId="urn:microsoft.com/office/officeart/2005/8/layout/hierarchy1"/>
    <dgm:cxn modelId="{06897670-C1D2-45A3-A01D-E446A3A9E780}" type="presParOf" srcId="{8CE69FA0-6EA2-E048-AA33-1B0F6728430D}" destId="{D95F1863-BED8-D940-A1BF-C1E6F6EA23EF}" srcOrd="0" destOrd="0" presId="urn:microsoft.com/office/officeart/2005/8/layout/hierarchy1"/>
    <dgm:cxn modelId="{6C1FE769-B83A-4BC9-9B0D-E2B74160F617}" type="presParOf" srcId="{8CE69FA0-6EA2-E048-AA33-1B0F6728430D}" destId="{4BD8E55B-4838-D147-9405-F6502952C1F9}" srcOrd="1" destOrd="0" presId="urn:microsoft.com/office/officeart/2005/8/layout/hierarchy1"/>
    <dgm:cxn modelId="{6619FF78-6D37-44ED-B84D-0C3FA893132E}" type="presParOf" srcId="{741FF84D-49F2-DA4C-9577-E818F784792F}" destId="{FACFA3D1-1126-C94E-B7BC-998AFAED1C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3FE69-6D24-1B49-B8F5-47CFEB6421DF}" type="doc">
      <dgm:prSet loTypeId="urn:microsoft.com/office/officeart/2005/8/layout/list1" loCatId="list" qsTypeId="urn:microsoft.com/office/officeart/2005/8/quickstyle/simple4" qsCatId="simple" csTypeId="urn:microsoft.com/office/officeart/2005/8/colors/accent1_2#1" csCatId="accent1" phldr="1"/>
      <dgm:spPr/>
      <dgm:t>
        <a:bodyPr/>
        <a:lstStyle/>
        <a:p>
          <a:endParaRPr lang="en-US"/>
        </a:p>
      </dgm:t>
    </dgm:pt>
    <dgm:pt modelId="{7D6FDBE2-044C-D946-AF66-4E6D1EAAC546}">
      <dgm:prSet/>
      <dgm:spPr/>
      <dgm:t>
        <a:bodyPr/>
        <a:lstStyle/>
        <a:p>
          <a:pPr rtl="0"/>
          <a:r>
            <a:rPr lang="en-US" dirty="0"/>
            <a:t>Each thread has:</a:t>
          </a:r>
        </a:p>
      </dgm:t>
    </dgm:pt>
    <dgm:pt modelId="{0C034ED2-9521-1B46-8D37-35A152C771D9}" type="parTrans" cxnId="{5B3C6F0C-0F90-AA4F-8D06-A3770335ED96}">
      <dgm:prSet/>
      <dgm:spPr/>
      <dgm:t>
        <a:bodyPr/>
        <a:lstStyle/>
        <a:p>
          <a:endParaRPr lang="en-US"/>
        </a:p>
      </dgm:t>
    </dgm:pt>
    <dgm:pt modelId="{F2104036-C024-8C42-9434-0BB4743791EF}" type="sibTrans" cxnId="{5B3C6F0C-0F90-AA4F-8D06-A3770335ED96}">
      <dgm:prSet/>
      <dgm:spPr/>
      <dgm:t>
        <a:bodyPr/>
        <a:lstStyle/>
        <a:p>
          <a:endParaRPr lang="en-US"/>
        </a:p>
      </dgm:t>
    </dgm:pt>
    <dgm:pt modelId="{49DD2062-7C67-9D4E-A6C0-A4F6C65106E7}">
      <dgm:prSet/>
      <dgm:spPr/>
      <dgm:t>
        <a:bodyPr/>
        <a:lstStyle/>
        <a:p>
          <a:pPr rtl="0"/>
          <a:r>
            <a:rPr lang="en-US" dirty="0"/>
            <a:t>an execution state (Running, Ready, etc.)</a:t>
          </a:r>
        </a:p>
      </dgm:t>
    </dgm:pt>
    <dgm:pt modelId="{03EF178E-485E-444B-B4CF-2446D801B317}" type="parTrans" cxnId="{B41FF676-8C39-0241-8B4C-3D60670E8EB5}">
      <dgm:prSet/>
      <dgm:spPr/>
      <dgm:t>
        <a:bodyPr/>
        <a:lstStyle/>
        <a:p>
          <a:endParaRPr lang="en-US"/>
        </a:p>
      </dgm:t>
    </dgm:pt>
    <dgm:pt modelId="{0613634A-EF56-D64F-AD59-8999790F6090}" type="sibTrans" cxnId="{B41FF676-8C39-0241-8B4C-3D60670E8EB5}">
      <dgm:prSet/>
      <dgm:spPr/>
      <dgm:t>
        <a:bodyPr/>
        <a:lstStyle/>
        <a:p>
          <a:endParaRPr lang="en-US"/>
        </a:p>
      </dgm:t>
    </dgm:pt>
    <dgm:pt modelId="{4355AE52-8070-0C48-81BD-42FC0AA13B04}">
      <dgm:prSet/>
      <dgm:spPr/>
      <dgm:t>
        <a:bodyPr/>
        <a:lstStyle/>
        <a:p>
          <a:pPr rtl="0"/>
          <a:r>
            <a:rPr lang="en-US" dirty="0"/>
            <a:t>saved thread context when not running (TCB)</a:t>
          </a:r>
        </a:p>
      </dgm:t>
    </dgm:pt>
    <dgm:pt modelId="{92CC476F-D53A-BC45-A22A-A5E577E991C6}" type="parTrans" cxnId="{BA99F35D-F315-B64A-B2FA-A9CC6CC3E61A}">
      <dgm:prSet/>
      <dgm:spPr/>
      <dgm:t>
        <a:bodyPr/>
        <a:lstStyle/>
        <a:p>
          <a:endParaRPr lang="en-US"/>
        </a:p>
      </dgm:t>
    </dgm:pt>
    <dgm:pt modelId="{2264E98C-F2FA-944E-8B55-A8BEB23316E0}" type="sibTrans" cxnId="{BA99F35D-F315-B64A-B2FA-A9CC6CC3E61A}">
      <dgm:prSet/>
      <dgm:spPr/>
      <dgm:t>
        <a:bodyPr/>
        <a:lstStyle/>
        <a:p>
          <a:endParaRPr lang="en-US"/>
        </a:p>
      </dgm:t>
    </dgm:pt>
    <dgm:pt modelId="{890DC9E8-3B3E-864E-A4AF-795D59B4B4CF}">
      <dgm:prSet/>
      <dgm:spPr/>
      <dgm:t>
        <a:bodyPr/>
        <a:lstStyle/>
        <a:p>
          <a:pPr rtl="0"/>
          <a:r>
            <a:rPr lang="en-US" dirty="0"/>
            <a:t>an execution stack</a:t>
          </a:r>
        </a:p>
      </dgm:t>
    </dgm:pt>
    <dgm:pt modelId="{AAF4AC6E-2567-C34E-A87E-2D33DA449641}" type="parTrans" cxnId="{29DDDDDC-6775-0E4D-A0ED-BB689C0ADED6}">
      <dgm:prSet/>
      <dgm:spPr/>
      <dgm:t>
        <a:bodyPr/>
        <a:lstStyle/>
        <a:p>
          <a:endParaRPr lang="en-US"/>
        </a:p>
      </dgm:t>
    </dgm:pt>
    <dgm:pt modelId="{510B5EB9-6AEC-F943-AF5B-AB983733739A}" type="sibTrans" cxnId="{29DDDDDC-6775-0E4D-A0ED-BB689C0ADED6}">
      <dgm:prSet/>
      <dgm:spPr/>
      <dgm:t>
        <a:bodyPr/>
        <a:lstStyle/>
        <a:p>
          <a:endParaRPr lang="en-US"/>
        </a:p>
      </dgm:t>
    </dgm:pt>
    <dgm:pt modelId="{2BC1316B-0411-5246-A176-EC0C463C5CEB}">
      <dgm:prSet/>
      <dgm:spPr/>
      <dgm:t>
        <a:bodyPr/>
        <a:lstStyle/>
        <a:p>
          <a:pPr rtl="0"/>
          <a:r>
            <a:rPr lang="en-US" dirty="0"/>
            <a:t>some per-thread static storage for local variables</a:t>
          </a:r>
        </a:p>
      </dgm:t>
    </dgm:pt>
    <dgm:pt modelId="{E4BBBBD0-FDD9-1646-8A75-DC9703F771D0}" type="parTrans" cxnId="{3EDC08E8-5384-EE4D-8DAF-228782216A8A}">
      <dgm:prSet/>
      <dgm:spPr/>
      <dgm:t>
        <a:bodyPr/>
        <a:lstStyle/>
        <a:p>
          <a:endParaRPr lang="en-US"/>
        </a:p>
      </dgm:t>
    </dgm:pt>
    <dgm:pt modelId="{172371D8-5807-814A-B5B9-17F05F1A7746}" type="sibTrans" cxnId="{3EDC08E8-5384-EE4D-8DAF-228782216A8A}">
      <dgm:prSet/>
      <dgm:spPr/>
      <dgm:t>
        <a:bodyPr/>
        <a:lstStyle/>
        <a:p>
          <a:endParaRPr lang="en-US"/>
        </a:p>
      </dgm:t>
    </dgm:pt>
    <dgm:pt modelId="{741B2E95-EC62-3E45-9B75-41EA9ED65D20}">
      <dgm:prSet/>
      <dgm:spPr/>
      <dgm:t>
        <a:bodyPr/>
        <a:lstStyle/>
        <a:p>
          <a:pPr rtl="0"/>
          <a:r>
            <a:rPr lang="en-US" dirty="0"/>
            <a:t>access to the shared memory and resources of its process (all threads of a process share this)</a:t>
          </a:r>
        </a:p>
      </dgm:t>
    </dgm:pt>
    <dgm:pt modelId="{CB728BB5-4A17-DF44-87C5-0DE31F870D10}" type="parTrans" cxnId="{2D5A94CD-5BC9-884A-A532-5DDC5C551573}">
      <dgm:prSet/>
      <dgm:spPr/>
      <dgm:t>
        <a:bodyPr/>
        <a:lstStyle/>
        <a:p>
          <a:endParaRPr lang="en-US"/>
        </a:p>
      </dgm:t>
    </dgm:pt>
    <dgm:pt modelId="{8EFE1291-B1E4-2840-8592-6C089E5953F2}" type="sibTrans" cxnId="{2D5A94CD-5BC9-884A-A532-5DDC5C551573}">
      <dgm:prSet/>
      <dgm:spPr/>
      <dgm:t>
        <a:bodyPr/>
        <a:lstStyle/>
        <a:p>
          <a:endParaRPr lang="en-US"/>
        </a:p>
      </dgm:t>
    </dgm:pt>
    <dgm:pt modelId="{50825A7A-F96C-8748-8EAC-3F49A06BD7C7}" type="pres">
      <dgm:prSet presAssocID="{9CF3FE69-6D24-1B49-B8F5-47CFEB6421DF}" presName="linear" presStyleCnt="0">
        <dgm:presLayoutVars>
          <dgm:dir/>
          <dgm:animLvl val="lvl"/>
          <dgm:resizeHandles val="exact"/>
        </dgm:presLayoutVars>
      </dgm:prSet>
      <dgm:spPr/>
    </dgm:pt>
    <dgm:pt modelId="{201D5F21-1DB1-104C-AE9A-CBE95FAE25C1}" type="pres">
      <dgm:prSet presAssocID="{7D6FDBE2-044C-D946-AF66-4E6D1EAAC546}" presName="parentLin" presStyleCnt="0"/>
      <dgm:spPr/>
    </dgm:pt>
    <dgm:pt modelId="{6683806C-140C-074A-8B5B-FDCCA9146C25}" type="pres">
      <dgm:prSet presAssocID="{7D6FDBE2-044C-D946-AF66-4E6D1EAAC546}" presName="parentLeftMargin" presStyleLbl="node1" presStyleIdx="0" presStyleCnt="1"/>
      <dgm:spPr/>
    </dgm:pt>
    <dgm:pt modelId="{5E289D48-2C1F-DB42-885C-FA72D3EFD61D}" type="pres">
      <dgm:prSet presAssocID="{7D6FDBE2-044C-D946-AF66-4E6D1EAAC546}" presName="parentText" presStyleLbl="node1" presStyleIdx="0" presStyleCnt="1">
        <dgm:presLayoutVars>
          <dgm:chMax val="0"/>
          <dgm:bulletEnabled val="1"/>
        </dgm:presLayoutVars>
      </dgm:prSet>
      <dgm:spPr/>
    </dgm:pt>
    <dgm:pt modelId="{90C74369-D664-AD40-8D6C-0392A0591598}" type="pres">
      <dgm:prSet presAssocID="{7D6FDBE2-044C-D946-AF66-4E6D1EAAC546}" presName="negativeSpace" presStyleCnt="0"/>
      <dgm:spPr/>
    </dgm:pt>
    <dgm:pt modelId="{03E24D38-E902-DF4A-817F-AECD509B69DC}" type="pres">
      <dgm:prSet presAssocID="{7D6FDBE2-044C-D946-AF66-4E6D1EAAC546}" presName="childText" presStyleLbl="conFgAcc1" presStyleIdx="0" presStyleCnt="1">
        <dgm:presLayoutVars>
          <dgm:bulletEnabled val="1"/>
        </dgm:presLayoutVars>
      </dgm:prSet>
      <dgm:spPr/>
    </dgm:pt>
  </dgm:ptLst>
  <dgm:cxnLst>
    <dgm:cxn modelId="{5B3C6F0C-0F90-AA4F-8D06-A3770335ED96}" srcId="{9CF3FE69-6D24-1B49-B8F5-47CFEB6421DF}" destId="{7D6FDBE2-044C-D946-AF66-4E6D1EAAC546}" srcOrd="0" destOrd="0" parTransId="{0C034ED2-9521-1B46-8D37-35A152C771D9}" sibTransId="{F2104036-C024-8C42-9434-0BB4743791EF}"/>
    <dgm:cxn modelId="{14579F0C-AD4C-4717-A432-3F1552112D47}" type="presOf" srcId="{741B2E95-EC62-3E45-9B75-41EA9ED65D20}" destId="{03E24D38-E902-DF4A-817F-AECD509B69DC}" srcOrd="0" destOrd="4" presId="urn:microsoft.com/office/officeart/2005/8/layout/list1"/>
    <dgm:cxn modelId="{DFFA1414-B101-4A5B-863D-37F0D57E9146}" type="presOf" srcId="{7D6FDBE2-044C-D946-AF66-4E6D1EAAC546}" destId="{6683806C-140C-074A-8B5B-FDCCA9146C25}" srcOrd="0" destOrd="0" presId="urn:microsoft.com/office/officeart/2005/8/layout/list1"/>
    <dgm:cxn modelId="{BA99F35D-F315-B64A-B2FA-A9CC6CC3E61A}" srcId="{7D6FDBE2-044C-D946-AF66-4E6D1EAAC546}" destId="{4355AE52-8070-0C48-81BD-42FC0AA13B04}" srcOrd="1" destOrd="0" parTransId="{92CC476F-D53A-BC45-A22A-A5E577E991C6}" sibTransId="{2264E98C-F2FA-944E-8B55-A8BEB23316E0}"/>
    <dgm:cxn modelId="{B41FF676-8C39-0241-8B4C-3D60670E8EB5}" srcId="{7D6FDBE2-044C-D946-AF66-4E6D1EAAC546}" destId="{49DD2062-7C67-9D4E-A6C0-A4F6C65106E7}" srcOrd="0" destOrd="0" parTransId="{03EF178E-485E-444B-B4CF-2446D801B317}" sibTransId="{0613634A-EF56-D64F-AD59-8999790F6090}"/>
    <dgm:cxn modelId="{97E03D57-6758-4A01-A48A-9FC791F87F63}" type="presOf" srcId="{7D6FDBE2-044C-D946-AF66-4E6D1EAAC546}" destId="{5E289D48-2C1F-DB42-885C-FA72D3EFD61D}" srcOrd="1" destOrd="0" presId="urn:microsoft.com/office/officeart/2005/8/layout/list1"/>
    <dgm:cxn modelId="{3249318B-FB28-416B-9EEA-6A7946E340D9}" type="presOf" srcId="{890DC9E8-3B3E-864E-A4AF-795D59B4B4CF}" destId="{03E24D38-E902-DF4A-817F-AECD509B69DC}" srcOrd="0" destOrd="2" presId="urn:microsoft.com/office/officeart/2005/8/layout/list1"/>
    <dgm:cxn modelId="{976A33AC-631F-40B3-8312-A66BA290B18C}" type="presOf" srcId="{9CF3FE69-6D24-1B49-B8F5-47CFEB6421DF}" destId="{50825A7A-F96C-8748-8EAC-3F49A06BD7C7}" srcOrd="0" destOrd="0" presId="urn:microsoft.com/office/officeart/2005/8/layout/list1"/>
    <dgm:cxn modelId="{2D5A94CD-5BC9-884A-A532-5DDC5C551573}" srcId="{7D6FDBE2-044C-D946-AF66-4E6D1EAAC546}" destId="{741B2E95-EC62-3E45-9B75-41EA9ED65D20}" srcOrd="4" destOrd="0" parTransId="{CB728BB5-4A17-DF44-87C5-0DE31F870D10}" sibTransId="{8EFE1291-B1E4-2840-8592-6C089E5953F2}"/>
    <dgm:cxn modelId="{55B58ED3-B4D3-4EF8-924D-10CF209ABA80}" type="presOf" srcId="{4355AE52-8070-0C48-81BD-42FC0AA13B04}" destId="{03E24D38-E902-DF4A-817F-AECD509B69DC}" srcOrd="0" destOrd="1" presId="urn:microsoft.com/office/officeart/2005/8/layout/list1"/>
    <dgm:cxn modelId="{DB26E1D7-7C72-4839-BF56-6B9758E08C84}" type="presOf" srcId="{2BC1316B-0411-5246-A176-EC0C463C5CEB}" destId="{03E24D38-E902-DF4A-817F-AECD509B69DC}" srcOrd="0" destOrd="3" presId="urn:microsoft.com/office/officeart/2005/8/layout/list1"/>
    <dgm:cxn modelId="{29DDDDDC-6775-0E4D-A0ED-BB689C0ADED6}" srcId="{7D6FDBE2-044C-D946-AF66-4E6D1EAAC546}" destId="{890DC9E8-3B3E-864E-A4AF-795D59B4B4CF}" srcOrd="2" destOrd="0" parTransId="{AAF4AC6E-2567-C34E-A87E-2D33DA449641}" sibTransId="{510B5EB9-6AEC-F943-AF5B-AB983733739A}"/>
    <dgm:cxn modelId="{3EDC08E8-5384-EE4D-8DAF-228782216A8A}" srcId="{7D6FDBE2-044C-D946-AF66-4E6D1EAAC546}" destId="{2BC1316B-0411-5246-A176-EC0C463C5CEB}" srcOrd="3" destOrd="0" parTransId="{E4BBBBD0-FDD9-1646-8A75-DC9703F771D0}" sibTransId="{172371D8-5807-814A-B5B9-17F05F1A7746}"/>
    <dgm:cxn modelId="{968949F8-5139-456C-86E8-2D94240E62A3}" type="presOf" srcId="{49DD2062-7C67-9D4E-A6C0-A4F6C65106E7}" destId="{03E24D38-E902-DF4A-817F-AECD509B69DC}" srcOrd="0" destOrd="0" presId="urn:microsoft.com/office/officeart/2005/8/layout/list1"/>
    <dgm:cxn modelId="{5D1CEABE-EDA4-42DD-9036-9B6FFC16064B}" type="presParOf" srcId="{50825A7A-F96C-8748-8EAC-3F49A06BD7C7}" destId="{201D5F21-1DB1-104C-AE9A-CBE95FAE25C1}" srcOrd="0" destOrd="0" presId="urn:microsoft.com/office/officeart/2005/8/layout/list1"/>
    <dgm:cxn modelId="{916B70DE-469E-43A4-91B7-5B3EC8E370E4}" type="presParOf" srcId="{201D5F21-1DB1-104C-AE9A-CBE95FAE25C1}" destId="{6683806C-140C-074A-8B5B-FDCCA9146C25}" srcOrd="0" destOrd="0" presId="urn:microsoft.com/office/officeart/2005/8/layout/list1"/>
    <dgm:cxn modelId="{8EE972D8-9FFD-4039-9317-FD1D958B54FB}" type="presParOf" srcId="{201D5F21-1DB1-104C-AE9A-CBE95FAE25C1}" destId="{5E289D48-2C1F-DB42-885C-FA72D3EFD61D}" srcOrd="1" destOrd="0" presId="urn:microsoft.com/office/officeart/2005/8/layout/list1"/>
    <dgm:cxn modelId="{8D302412-A1A7-45D8-9188-DDAA091BD21F}" type="presParOf" srcId="{50825A7A-F96C-8748-8EAC-3F49A06BD7C7}" destId="{90C74369-D664-AD40-8D6C-0392A0591598}" srcOrd="1" destOrd="0" presId="urn:microsoft.com/office/officeart/2005/8/layout/list1"/>
    <dgm:cxn modelId="{33AEDDDE-A2F7-4B7E-9E30-5989628C82E7}" type="presParOf" srcId="{50825A7A-F96C-8748-8EAC-3F49A06BD7C7}" destId="{03E24D38-E902-DF4A-817F-AECD509B69D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9159E0-43FE-E847-BD1F-013D39EEF7AD}" type="doc">
      <dgm:prSet loTypeId="urn:microsoft.com/office/officeart/2005/8/layout/arrow6" loCatId="relationship" qsTypeId="urn:microsoft.com/office/officeart/2005/8/quickstyle/simple4" qsCatId="simple" csTypeId="urn:microsoft.com/office/officeart/2005/8/colors/accent1_2#4" csCatId="accent1"/>
      <dgm:spPr/>
      <dgm:t>
        <a:bodyPr/>
        <a:lstStyle/>
        <a:p>
          <a:endParaRPr lang="en-US"/>
        </a:p>
      </dgm:t>
    </dgm:pt>
    <dgm:pt modelId="{6799D16A-35E0-6740-9B74-8F1C9729CE21}">
      <dgm:prSet/>
      <dgm:spPr/>
      <dgm:t>
        <a:bodyPr/>
        <a:lstStyle/>
        <a:p>
          <a:pPr rtl="0"/>
          <a:r>
            <a:rPr lang="en-US" dirty="0"/>
            <a:t>User Level Thread (ULT)</a:t>
          </a:r>
        </a:p>
      </dgm:t>
    </dgm:pt>
    <dgm:pt modelId="{FDD94F53-35CB-2242-8F4E-828BB85D3FAF}" type="parTrans" cxnId="{6AB236C5-4BDC-1E45-8B59-718C7F7B3667}">
      <dgm:prSet/>
      <dgm:spPr/>
      <dgm:t>
        <a:bodyPr/>
        <a:lstStyle/>
        <a:p>
          <a:endParaRPr lang="en-US"/>
        </a:p>
      </dgm:t>
    </dgm:pt>
    <dgm:pt modelId="{184FBB80-03CA-734D-8281-28A639685E55}" type="sibTrans" cxnId="{6AB236C5-4BDC-1E45-8B59-718C7F7B3667}">
      <dgm:prSet/>
      <dgm:spPr/>
      <dgm:t>
        <a:bodyPr/>
        <a:lstStyle/>
        <a:p>
          <a:endParaRPr lang="en-US"/>
        </a:p>
      </dgm:t>
    </dgm:pt>
    <dgm:pt modelId="{C803ADBF-8CE0-C844-8CEF-99760ABDF659}">
      <dgm:prSet/>
      <dgm:spPr/>
      <dgm:t>
        <a:bodyPr/>
        <a:lstStyle/>
        <a:p>
          <a:pPr rtl="0"/>
          <a:endParaRPr lang="en-NZ" dirty="0"/>
        </a:p>
      </dgm:t>
    </dgm:pt>
    <dgm:pt modelId="{66974104-EED0-1346-B9EA-2004DB459F12}" type="parTrans" cxnId="{6417AEE5-8F4B-4641-99FA-8F439BE8AD4E}">
      <dgm:prSet/>
      <dgm:spPr/>
      <dgm:t>
        <a:bodyPr/>
        <a:lstStyle/>
        <a:p>
          <a:endParaRPr lang="en-US"/>
        </a:p>
      </dgm:t>
    </dgm:pt>
    <dgm:pt modelId="{D9EE15B6-445A-8C46-A10D-7C487F0E2F37}" type="sibTrans" cxnId="{6417AEE5-8F4B-4641-99FA-8F439BE8AD4E}">
      <dgm:prSet/>
      <dgm:spPr/>
      <dgm:t>
        <a:bodyPr/>
        <a:lstStyle/>
        <a:p>
          <a:endParaRPr lang="en-US"/>
        </a:p>
      </dgm:t>
    </dgm:pt>
    <dgm:pt modelId="{DC411167-CC55-CB42-BD03-7807F64D5679}">
      <dgm:prSet/>
      <dgm:spPr/>
      <dgm:t>
        <a:bodyPr/>
        <a:lstStyle/>
        <a:p>
          <a:pPr rtl="0"/>
          <a:r>
            <a:rPr lang="en-NZ" dirty="0"/>
            <a:t>Kernel level Thread (KLT) </a:t>
          </a:r>
        </a:p>
      </dgm:t>
    </dgm:pt>
    <dgm:pt modelId="{98E173CB-7F0A-B344-AD55-CDD680A68ED8}" type="parTrans" cxnId="{2366C24F-60CA-F941-9291-5FE1DC720459}">
      <dgm:prSet/>
      <dgm:spPr/>
      <dgm:t>
        <a:bodyPr/>
        <a:lstStyle/>
        <a:p>
          <a:endParaRPr lang="en-US"/>
        </a:p>
      </dgm:t>
    </dgm:pt>
    <dgm:pt modelId="{3060C359-71F5-1C41-96AA-761973EDE44E}" type="sibTrans" cxnId="{2366C24F-60CA-F941-9291-5FE1DC720459}">
      <dgm:prSet/>
      <dgm:spPr/>
      <dgm:t>
        <a:bodyPr/>
        <a:lstStyle/>
        <a:p>
          <a:endParaRPr lang="en-US"/>
        </a:p>
      </dgm:t>
    </dgm:pt>
    <dgm:pt modelId="{179BE68D-A4BF-DB4D-8129-B93AAA7C285F}" type="pres">
      <dgm:prSet presAssocID="{309159E0-43FE-E847-BD1F-013D39EEF7AD}" presName="compositeShape" presStyleCnt="0">
        <dgm:presLayoutVars>
          <dgm:chMax val="2"/>
          <dgm:dir/>
          <dgm:resizeHandles val="exact"/>
        </dgm:presLayoutVars>
      </dgm:prSet>
      <dgm:spPr/>
    </dgm:pt>
    <dgm:pt modelId="{7BE085AC-6150-B14A-A83D-67F237B285BA}" type="pres">
      <dgm:prSet presAssocID="{309159E0-43FE-E847-BD1F-013D39EEF7AD}" presName="ribbon" presStyleLbl="node1" presStyleIdx="0" presStyleCnt="1"/>
      <dgm:spPr/>
    </dgm:pt>
    <dgm:pt modelId="{14344616-8A66-5441-84C7-1DA3555BB89A}" type="pres">
      <dgm:prSet presAssocID="{309159E0-43FE-E847-BD1F-013D39EEF7AD}" presName="leftArrowText" presStyleLbl="node1" presStyleIdx="0" presStyleCnt="1">
        <dgm:presLayoutVars>
          <dgm:chMax val="0"/>
          <dgm:bulletEnabled val="1"/>
        </dgm:presLayoutVars>
      </dgm:prSet>
      <dgm:spPr/>
    </dgm:pt>
    <dgm:pt modelId="{E8D499D1-31A4-DF4A-800E-FEE8DE3CF070}" type="pres">
      <dgm:prSet presAssocID="{309159E0-43FE-E847-BD1F-013D39EEF7AD}" presName="rightArrowText" presStyleLbl="node1" presStyleIdx="0" presStyleCnt="1">
        <dgm:presLayoutVars>
          <dgm:chMax val="0"/>
          <dgm:bulletEnabled val="1"/>
        </dgm:presLayoutVars>
      </dgm:prSet>
      <dgm:spPr/>
    </dgm:pt>
  </dgm:ptLst>
  <dgm:cxnLst>
    <dgm:cxn modelId="{2366C24F-60CA-F941-9291-5FE1DC720459}" srcId="{309159E0-43FE-E847-BD1F-013D39EEF7AD}" destId="{DC411167-CC55-CB42-BD03-7807F64D5679}" srcOrd="1" destOrd="0" parTransId="{98E173CB-7F0A-B344-AD55-CDD680A68ED8}" sibTransId="{3060C359-71F5-1C41-96AA-761973EDE44E}"/>
    <dgm:cxn modelId="{B17B2F9C-9329-4AFC-823F-644C23E7A688}" type="presOf" srcId="{DC411167-CC55-CB42-BD03-7807F64D5679}" destId="{E8D499D1-31A4-DF4A-800E-FEE8DE3CF070}" srcOrd="0" destOrd="0" presId="urn:microsoft.com/office/officeart/2005/8/layout/arrow6"/>
    <dgm:cxn modelId="{4DFB7A9E-753A-4EA4-A4A3-36F902CBD07A}" type="presOf" srcId="{309159E0-43FE-E847-BD1F-013D39EEF7AD}" destId="{179BE68D-A4BF-DB4D-8129-B93AAA7C285F}" srcOrd="0" destOrd="0" presId="urn:microsoft.com/office/officeart/2005/8/layout/arrow6"/>
    <dgm:cxn modelId="{6AB236C5-4BDC-1E45-8B59-718C7F7B3667}" srcId="{309159E0-43FE-E847-BD1F-013D39EEF7AD}" destId="{6799D16A-35E0-6740-9B74-8F1C9729CE21}" srcOrd="0" destOrd="0" parTransId="{FDD94F53-35CB-2242-8F4E-828BB85D3FAF}" sibTransId="{184FBB80-03CA-734D-8281-28A639685E55}"/>
    <dgm:cxn modelId="{5AEFEECB-5CDA-438C-8A7D-18B183CDF64B}" type="presOf" srcId="{6799D16A-35E0-6740-9B74-8F1C9729CE21}" destId="{14344616-8A66-5441-84C7-1DA3555BB89A}" srcOrd="0" destOrd="0" presId="urn:microsoft.com/office/officeart/2005/8/layout/arrow6"/>
    <dgm:cxn modelId="{6417AEE5-8F4B-4641-99FA-8F439BE8AD4E}" srcId="{6799D16A-35E0-6740-9B74-8F1C9729CE21}" destId="{C803ADBF-8CE0-C844-8CEF-99760ABDF659}" srcOrd="0" destOrd="0" parTransId="{66974104-EED0-1346-B9EA-2004DB459F12}" sibTransId="{D9EE15B6-445A-8C46-A10D-7C487F0E2F37}"/>
    <dgm:cxn modelId="{E8B575EF-5395-4C39-B8BE-128EE7A708FA}" type="presOf" srcId="{C803ADBF-8CE0-C844-8CEF-99760ABDF659}" destId="{14344616-8A66-5441-84C7-1DA3555BB89A}" srcOrd="0" destOrd="1" presId="urn:microsoft.com/office/officeart/2005/8/layout/arrow6"/>
    <dgm:cxn modelId="{F511046F-0F88-4B8E-AD8A-100914ADDA07}" type="presParOf" srcId="{179BE68D-A4BF-DB4D-8129-B93AAA7C285F}" destId="{7BE085AC-6150-B14A-A83D-67F237B285BA}" srcOrd="0" destOrd="0" presId="urn:microsoft.com/office/officeart/2005/8/layout/arrow6"/>
    <dgm:cxn modelId="{BA32B7E8-D480-47A6-A5FF-265FC88ABFCA}" type="presParOf" srcId="{179BE68D-A4BF-DB4D-8129-B93AAA7C285F}" destId="{14344616-8A66-5441-84C7-1DA3555BB89A}" srcOrd="1" destOrd="0" presId="urn:microsoft.com/office/officeart/2005/8/layout/arrow6"/>
    <dgm:cxn modelId="{4B870890-E687-41CF-BEED-2BFEDA5448D2}" type="presParOf" srcId="{179BE68D-A4BF-DB4D-8129-B93AAA7C285F}" destId="{E8D499D1-31A4-DF4A-800E-FEE8DE3CF07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2D2D33-BB61-8241-A197-5D26C46A14BC}" type="doc">
      <dgm:prSet loTypeId="urn:microsoft.com/office/officeart/2005/8/layout/arrow2" loCatId="process" qsTypeId="urn:microsoft.com/office/officeart/2005/8/quickstyle/simple4" qsCatId="simple" csTypeId="urn:microsoft.com/office/officeart/2005/8/colors/accent1_2#5" csCatId="accent1" phldr="1"/>
      <dgm:spPr/>
      <dgm:t>
        <a:bodyPr/>
        <a:lstStyle/>
        <a:p>
          <a:endParaRPr lang="en-US"/>
        </a:p>
      </dgm:t>
    </dgm:pt>
    <dgm:pt modelId="{7F122F77-B3B0-0B42-97EC-FC618BD3A352}">
      <dgm:prSet custT="1"/>
      <dgm:spPr/>
      <dgm:t>
        <a:bodyPr/>
        <a:lstStyle/>
        <a:p>
          <a:pPr rtl="0"/>
          <a:r>
            <a:rPr lang="en-US" sz="1900" b="1" dirty="0"/>
            <a:t>Thread switching does not require kernel mode privileges (no mode switches)</a:t>
          </a:r>
        </a:p>
      </dgm:t>
    </dgm:pt>
    <dgm:pt modelId="{031850AE-5C94-9243-9FF7-5560C1533A05}" type="parTrans" cxnId="{A892F406-AFDF-4041-88E4-5BB40484A68C}">
      <dgm:prSet/>
      <dgm:spPr/>
      <dgm:t>
        <a:bodyPr/>
        <a:lstStyle/>
        <a:p>
          <a:endParaRPr lang="en-US"/>
        </a:p>
      </dgm:t>
    </dgm:pt>
    <dgm:pt modelId="{C374204F-E9ED-E44E-AEDF-0338168C79AA}" type="sibTrans" cxnId="{A892F406-AFDF-4041-88E4-5BB40484A68C}">
      <dgm:prSet/>
      <dgm:spPr/>
      <dgm:t>
        <a:bodyPr/>
        <a:lstStyle/>
        <a:p>
          <a:endParaRPr lang="en-US"/>
        </a:p>
      </dgm:t>
    </dgm:pt>
    <dgm:pt modelId="{29134C3A-9B00-4549-BB8B-B66432C1096F}">
      <dgm:prSet custT="1"/>
      <dgm:spPr/>
      <dgm:t>
        <a:bodyPr/>
        <a:lstStyle/>
        <a:p>
          <a:pPr rtl="0"/>
          <a:r>
            <a:rPr lang="en-US" sz="1900" b="1" dirty="0"/>
            <a:t>Scheduling can be application specific</a:t>
          </a:r>
        </a:p>
      </dgm:t>
    </dgm:pt>
    <dgm:pt modelId="{625EA1CE-AD9C-DE4E-AEF7-229DE929EEA9}" type="parTrans" cxnId="{B2DA335C-CDB5-4B41-8B71-C0A42FD923D2}">
      <dgm:prSet/>
      <dgm:spPr/>
      <dgm:t>
        <a:bodyPr/>
        <a:lstStyle/>
        <a:p>
          <a:endParaRPr lang="en-US"/>
        </a:p>
      </dgm:t>
    </dgm:pt>
    <dgm:pt modelId="{ABFEF0E3-C81A-F749-818C-BA04D29119D3}" type="sibTrans" cxnId="{B2DA335C-CDB5-4B41-8B71-C0A42FD923D2}">
      <dgm:prSet/>
      <dgm:spPr/>
      <dgm:t>
        <a:bodyPr/>
        <a:lstStyle/>
        <a:p>
          <a:endParaRPr lang="en-US"/>
        </a:p>
      </dgm:t>
    </dgm:pt>
    <dgm:pt modelId="{931538E1-ED54-6F49-A1F9-7381F4898C01}">
      <dgm:prSet custT="1"/>
      <dgm:spPr/>
      <dgm:t>
        <a:bodyPr/>
        <a:lstStyle/>
        <a:p>
          <a:pPr rtl="0"/>
          <a:r>
            <a:rPr lang="en-US" sz="1900" b="1" dirty="0"/>
            <a:t>ULTs can run on any OS</a:t>
          </a:r>
        </a:p>
      </dgm:t>
    </dgm:pt>
    <dgm:pt modelId="{50F4AEAD-4AC6-9B4C-980F-551E2057EB91}" type="parTrans" cxnId="{7A27E4A7-F91C-304B-825F-17F5A44F0437}">
      <dgm:prSet/>
      <dgm:spPr/>
      <dgm:t>
        <a:bodyPr/>
        <a:lstStyle/>
        <a:p>
          <a:endParaRPr lang="en-US"/>
        </a:p>
      </dgm:t>
    </dgm:pt>
    <dgm:pt modelId="{D8471B37-87A9-AE43-A95F-FBFDE1EE108D}" type="sibTrans" cxnId="{7A27E4A7-F91C-304B-825F-17F5A44F0437}">
      <dgm:prSet/>
      <dgm:spPr/>
      <dgm:t>
        <a:bodyPr/>
        <a:lstStyle/>
        <a:p>
          <a:endParaRPr lang="en-US"/>
        </a:p>
      </dgm:t>
    </dgm:pt>
    <dgm:pt modelId="{06822A1B-AD09-F74E-A827-5C7ED814A0BC}" type="pres">
      <dgm:prSet presAssocID="{5D2D2D33-BB61-8241-A197-5D26C46A14BC}" presName="arrowDiagram" presStyleCnt="0">
        <dgm:presLayoutVars>
          <dgm:chMax val="5"/>
          <dgm:dir/>
          <dgm:resizeHandles val="exact"/>
        </dgm:presLayoutVars>
      </dgm:prSet>
      <dgm:spPr/>
    </dgm:pt>
    <dgm:pt modelId="{45521A5A-8BF5-6D4F-8820-9F7A7D2AACC9}" type="pres">
      <dgm:prSet presAssocID="{5D2D2D33-BB61-8241-A197-5D26C46A14BC}" presName="arrow" presStyleLbl="bgShp" presStyleIdx="0" presStyleCnt="1" custScaleY="96800" custLinFactNeighborX="-7000" custLinFactNeighborY="-3600"/>
      <dgm:spPr>
        <a:solidFill>
          <a:schemeClr val="accent6">
            <a:lumMod val="75000"/>
          </a:schemeClr>
        </a:solidFill>
      </dgm:spPr>
    </dgm:pt>
    <dgm:pt modelId="{4F4A8D4C-6494-6A46-B0AE-43C2851407F8}" type="pres">
      <dgm:prSet presAssocID="{5D2D2D33-BB61-8241-A197-5D26C46A14BC}" presName="arrowDiagram3" presStyleCnt="0"/>
      <dgm:spPr/>
    </dgm:pt>
    <dgm:pt modelId="{93EAFCAC-773B-E94E-854B-E2F2A383AFC6}" type="pres">
      <dgm:prSet presAssocID="{7F122F77-B3B0-0B42-97EC-FC618BD3A352}" presName="bullet3a" presStyleLbl="node1" presStyleIdx="0" presStyleCnt="3" custLinFactY="-30288" custLinFactNeighborX="50000" custLinFactNeighborY="-100000"/>
      <dgm:spPr>
        <a:blipFill rotWithShape="0">
          <a:blip xmlns:r="http://schemas.openxmlformats.org/officeDocument/2006/relationships" r:embed="rId1"/>
          <a:tile tx="0" ty="0" sx="100000" sy="100000" flip="none" algn="tl"/>
        </a:blipFill>
      </dgm:spPr>
    </dgm:pt>
    <dgm:pt modelId="{E4D42CE9-ECF2-5744-AA05-BF91A11852C6}" type="pres">
      <dgm:prSet presAssocID="{7F122F77-B3B0-0B42-97EC-FC618BD3A352}" presName="textBox3a" presStyleLbl="revTx" presStyleIdx="0" presStyleCnt="3" custScaleX="183260" custScaleY="55018" custLinFactNeighborX="30044" custLinFactNeighborY="-20761">
        <dgm:presLayoutVars>
          <dgm:bulletEnabled val="1"/>
        </dgm:presLayoutVars>
      </dgm:prSet>
      <dgm:spPr/>
    </dgm:pt>
    <dgm:pt modelId="{1036C2CF-90BA-A94C-AD44-42882AF2DD37}" type="pres">
      <dgm:prSet presAssocID="{29134C3A-9B00-4549-BB8B-B66432C1096F}" presName="bullet3b" presStyleLbl="node1" presStyleIdx="1" presStyleCnt="3" custLinFactNeighborX="28723" custLinFactNeighborY="-51064"/>
      <dgm:spPr>
        <a:blipFill rotWithShape="0">
          <a:blip xmlns:r="http://schemas.openxmlformats.org/officeDocument/2006/relationships" r:embed="rId1"/>
          <a:tile tx="0" ty="0" sx="100000" sy="100000" flip="none" algn="tl"/>
        </a:blipFill>
      </dgm:spPr>
    </dgm:pt>
    <dgm:pt modelId="{A85E126F-226F-CC4E-84E7-84C919015917}" type="pres">
      <dgm:prSet presAssocID="{29134C3A-9B00-4549-BB8B-B66432C1096F}" presName="textBox3b" presStyleLbl="revTx" presStyleIdx="1" presStyleCnt="3" custScaleX="141667" custScaleY="29412" custLinFactNeighborX="8334" custLinFactNeighborY="-25735">
        <dgm:presLayoutVars>
          <dgm:bulletEnabled val="1"/>
        </dgm:presLayoutVars>
      </dgm:prSet>
      <dgm:spPr/>
    </dgm:pt>
    <dgm:pt modelId="{54DF5CF8-7AEE-2A40-9C1E-D941B6A8084B}" type="pres">
      <dgm:prSet presAssocID="{931538E1-ED54-6F49-A1F9-7381F4898C01}" presName="bullet3c" presStyleLbl="node1" presStyleIdx="2" presStyleCnt="3" custLinFactX="34615" custLinFactNeighborX="100000" custLinFactNeighborY="-62500"/>
      <dgm:spPr>
        <a:blipFill rotWithShape="0">
          <a:blip xmlns:r="http://schemas.openxmlformats.org/officeDocument/2006/relationships" r:embed="rId1"/>
          <a:tile tx="0" ty="0" sx="100000" sy="100000" flip="none" algn="tl"/>
        </a:blipFill>
      </dgm:spPr>
    </dgm:pt>
    <dgm:pt modelId="{FBB2E895-1B5B-4449-B16F-AEA0D14C0847}" type="pres">
      <dgm:prSet presAssocID="{931538E1-ED54-6F49-A1F9-7381F4898C01}" presName="textBox3c" presStyleLbl="revTx" presStyleIdx="2" presStyleCnt="3" custFlipVert="0" custScaleX="66664" custScaleY="41294" custLinFactNeighborX="-2085" custLinFactNeighborY="-11655">
        <dgm:presLayoutVars>
          <dgm:bulletEnabled val="1"/>
        </dgm:presLayoutVars>
      </dgm:prSet>
      <dgm:spPr/>
    </dgm:pt>
  </dgm:ptLst>
  <dgm:cxnLst>
    <dgm:cxn modelId="{A892F406-AFDF-4041-88E4-5BB40484A68C}" srcId="{5D2D2D33-BB61-8241-A197-5D26C46A14BC}" destId="{7F122F77-B3B0-0B42-97EC-FC618BD3A352}" srcOrd="0" destOrd="0" parTransId="{031850AE-5C94-9243-9FF7-5560C1533A05}" sibTransId="{C374204F-E9ED-E44E-AEDF-0338168C79AA}"/>
    <dgm:cxn modelId="{B2DA335C-CDB5-4B41-8B71-C0A42FD923D2}" srcId="{5D2D2D33-BB61-8241-A197-5D26C46A14BC}" destId="{29134C3A-9B00-4549-BB8B-B66432C1096F}" srcOrd="1" destOrd="0" parTransId="{625EA1CE-AD9C-DE4E-AEF7-229DE929EEA9}" sibTransId="{ABFEF0E3-C81A-F749-818C-BA04D29119D3}"/>
    <dgm:cxn modelId="{18EA7077-67BE-4F23-8987-20EF062DE056}" type="presOf" srcId="{29134C3A-9B00-4549-BB8B-B66432C1096F}" destId="{A85E126F-226F-CC4E-84E7-84C919015917}" srcOrd="0" destOrd="0" presId="urn:microsoft.com/office/officeart/2005/8/layout/arrow2"/>
    <dgm:cxn modelId="{7A27E4A7-F91C-304B-825F-17F5A44F0437}" srcId="{5D2D2D33-BB61-8241-A197-5D26C46A14BC}" destId="{931538E1-ED54-6F49-A1F9-7381F4898C01}" srcOrd="2" destOrd="0" parTransId="{50F4AEAD-4AC6-9B4C-980F-551E2057EB91}" sibTransId="{D8471B37-87A9-AE43-A95F-FBFDE1EE108D}"/>
    <dgm:cxn modelId="{94911CBC-516F-403D-BCB1-EBA9064F226F}" type="presOf" srcId="{7F122F77-B3B0-0B42-97EC-FC618BD3A352}" destId="{E4D42CE9-ECF2-5744-AA05-BF91A11852C6}" srcOrd="0" destOrd="0" presId="urn:microsoft.com/office/officeart/2005/8/layout/arrow2"/>
    <dgm:cxn modelId="{0BDB37C3-0579-412C-8F2B-B1551071BAD0}" type="presOf" srcId="{5D2D2D33-BB61-8241-A197-5D26C46A14BC}" destId="{06822A1B-AD09-F74E-A827-5C7ED814A0BC}" srcOrd="0" destOrd="0" presId="urn:microsoft.com/office/officeart/2005/8/layout/arrow2"/>
    <dgm:cxn modelId="{D5337DEA-BA3A-48DF-8ED5-6727435996B3}" type="presOf" srcId="{931538E1-ED54-6F49-A1F9-7381F4898C01}" destId="{FBB2E895-1B5B-4449-B16F-AEA0D14C0847}" srcOrd="0" destOrd="0" presId="urn:microsoft.com/office/officeart/2005/8/layout/arrow2"/>
    <dgm:cxn modelId="{CDBA17DD-17D5-4B67-9C99-68F5A4E6B187}" type="presParOf" srcId="{06822A1B-AD09-F74E-A827-5C7ED814A0BC}" destId="{45521A5A-8BF5-6D4F-8820-9F7A7D2AACC9}" srcOrd="0" destOrd="0" presId="urn:microsoft.com/office/officeart/2005/8/layout/arrow2"/>
    <dgm:cxn modelId="{35BB7856-7637-4EE8-A50B-320409482A9F}" type="presParOf" srcId="{06822A1B-AD09-F74E-A827-5C7ED814A0BC}" destId="{4F4A8D4C-6494-6A46-B0AE-43C2851407F8}" srcOrd="1" destOrd="0" presId="urn:microsoft.com/office/officeart/2005/8/layout/arrow2"/>
    <dgm:cxn modelId="{E073476B-FD12-4A66-BDE0-6BC76AB385C0}" type="presParOf" srcId="{4F4A8D4C-6494-6A46-B0AE-43C2851407F8}" destId="{93EAFCAC-773B-E94E-854B-E2F2A383AFC6}" srcOrd="0" destOrd="0" presId="urn:microsoft.com/office/officeart/2005/8/layout/arrow2"/>
    <dgm:cxn modelId="{53F02D54-FB30-4B37-99B1-90B4EF090D68}" type="presParOf" srcId="{4F4A8D4C-6494-6A46-B0AE-43C2851407F8}" destId="{E4D42CE9-ECF2-5744-AA05-BF91A11852C6}" srcOrd="1" destOrd="0" presId="urn:microsoft.com/office/officeart/2005/8/layout/arrow2"/>
    <dgm:cxn modelId="{41E06133-0328-4239-A85F-7357AAE354B6}" type="presParOf" srcId="{4F4A8D4C-6494-6A46-B0AE-43C2851407F8}" destId="{1036C2CF-90BA-A94C-AD44-42882AF2DD37}" srcOrd="2" destOrd="0" presId="urn:microsoft.com/office/officeart/2005/8/layout/arrow2"/>
    <dgm:cxn modelId="{DDC3E536-1B1B-4835-BBAC-F7A1651C3C95}" type="presParOf" srcId="{4F4A8D4C-6494-6A46-B0AE-43C2851407F8}" destId="{A85E126F-226F-CC4E-84E7-84C919015917}" srcOrd="3" destOrd="0" presId="urn:microsoft.com/office/officeart/2005/8/layout/arrow2"/>
    <dgm:cxn modelId="{2B1BB92A-22DE-441F-BFC2-7A38A5F014C1}" type="presParOf" srcId="{4F4A8D4C-6494-6A46-B0AE-43C2851407F8}" destId="{54DF5CF8-7AEE-2A40-9C1E-D941B6A8084B}" srcOrd="4" destOrd="0" presId="urn:microsoft.com/office/officeart/2005/8/layout/arrow2"/>
    <dgm:cxn modelId="{E5196C91-C06E-49E2-9305-2A6C70AB7843}" type="presParOf" srcId="{4F4A8D4C-6494-6A46-B0AE-43C2851407F8}" destId="{FBB2E895-1B5B-4449-B16F-AEA0D14C0847}"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5B061-28CD-1A44-A68C-27DC3598CC6C}">
      <dsp:nvSpPr>
        <dsp:cNvPr id="0" name=""/>
        <dsp:cNvSpPr/>
      </dsp:nvSpPr>
      <dsp:spPr>
        <a:xfrm>
          <a:off x="1148" y="1714465"/>
          <a:ext cx="1482470" cy="122272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51E1238-A39B-B149-8297-AA72CE9A22C8}">
      <dsp:nvSpPr>
        <dsp:cNvPr id="0" name=""/>
        <dsp:cNvSpPr/>
      </dsp:nvSpPr>
      <dsp:spPr>
        <a:xfrm>
          <a:off x="825967" y="2400845"/>
          <a:ext cx="1680041" cy="1680041"/>
        </a:xfrm>
        <a:prstGeom prst="leftCircularArrow">
          <a:avLst>
            <a:gd name="adj1" fmla="val 2630"/>
            <a:gd name="adj2" fmla="val 319742"/>
            <a:gd name="adj3" fmla="val 1989991"/>
            <a:gd name="adj4" fmla="val 8919227"/>
            <a:gd name="adj5" fmla="val 30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4D7556E-CD4B-0F43-B97B-025926CE55A9}">
      <dsp:nvSpPr>
        <dsp:cNvPr id="0" name=""/>
        <dsp:cNvSpPr/>
      </dsp:nvSpPr>
      <dsp:spPr>
        <a:xfrm>
          <a:off x="242923" y="2221438"/>
          <a:ext cx="1493078" cy="14315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Takes less time to create a new thread than a process</a:t>
          </a:r>
        </a:p>
      </dsp:txBody>
      <dsp:txXfrm>
        <a:off x="284850" y="2263365"/>
        <a:ext cx="1409224" cy="1347655"/>
      </dsp:txXfrm>
    </dsp:sp>
    <dsp:sp modelId="{5FF00021-0035-EC44-9F54-1581344B5540}">
      <dsp:nvSpPr>
        <dsp:cNvPr id="0" name=""/>
        <dsp:cNvSpPr/>
      </dsp:nvSpPr>
      <dsp:spPr>
        <a:xfrm>
          <a:off x="1946431" y="2126030"/>
          <a:ext cx="1482470" cy="122272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7A16B1F-811E-5249-9C4A-E45362F95CB1}">
      <dsp:nvSpPr>
        <dsp:cNvPr id="0" name=""/>
        <dsp:cNvSpPr/>
      </dsp:nvSpPr>
      <dsp:spPr>
        <a:xfrm>
          <a:off x="2792648" y="870588"/>
          <a:ext cx="2095547" cy="2095547"/>
        </a:xfrm>
        <a:prstGeom prst="circularArrow">
          <a:avLst>
            <a:gd name="adj1" fmla="val 2109"/>
            <a:gd name="adj2" fmla="val 253274"/>
            <a:gd name="adj3" fmla="val 19300099"/>
            <a:gd name="adj4" fmla="val 12304394"/>
            <a:gd name="adj5" fmla="val 246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DEE456-5D02-F24A-9584-7CB10AA1B0B3}">
      <dsp:nvSpPr>
        <dsp:cNvPr id="0" name=""/>
        <dsp:cNvSpPr/>
      </dsp:nvSpPr>
      <dsp:spPr>
        <a:xfrm>
          <a:off x="2025687" y="1494628"/>
          <a:ext cx="1818115" cy="126280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Less time to terminate a thread than a process</a:t>
          </a:r>
        </a:p>
      </dsp:txBody>
      <dsp:txXfrm>
        <a:off x="2062673" y="1531614"/>
        <a:ext cx="1744143" cy="1188832"/>
      </dsp:txXfrm>
    </dsp:sp>
    <dsp:sp modelId="{2401F2B1-4C8C-3B40-BFC1-E2B42A50EB44}">
      <dsp:nvSpPr>
        <dsp:cNvPr id="0" name=""/>
        <dsp:cNvSpPr/>
      </dsp:nvSpPr>
      <dsp:spPr>
        <a:xfrm>
          <a:off x="4083546" y="1619641"/>
          <a:ext cx="1482470" cy="122272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9B61966-62BD-9A4E-B31E-31C32831A504}">
      <dsp:nvSpPr>
        <dsp:cNvPr id="0" name=""/>
        <dsp:cNvSpPr/>
      </dsp:nvSpPr>
      <dsp:spPr>
        <a:xfrm>
          <a:off x="4875062" y="1963221"/>
          <a:ext cx="2428523" cy="2428523"/>
        </a:xfrm>
        <a:prstGeom prst="leftCircularArrow">
          <a:avLst>
            <a:gd name="adj1" fmla="val 1820"/>
            <a:gd name="adj2" fmla="val 217109"/>
            <a:gd name="adj3" fmla="val 2011891"/>
            <a:gd name="adj4" fmla="val 9043760"/>
            <a:gd name="adj5" fmla="val 2123"/>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7379AA-74FD-3B4E-B4C4-F6D60C04083B}">
      <dsp:nvSpPr>
        <dsp:cNvPr id="0" name=""/>
        <dsp:cNvSpPr/>
      </dsp:nvSpPr>
      <dsp:spPr>
        <a:xfrm>
          <a:off x="4054233" y="1936967"/>
          <a:ext cx="2035254" cy="181080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Switching between two threads takes less time than switching between processes</a:t>
          </a:r>
        </a:p>
      </dsp:txBody>
      <dsp:txXfrm>
        <a:off x="4107270" y="1990004"/>
        <a:ext cx="1929180" cy="1704730"/>
      </dsp:txXfrm>
    </dsp:sp>
    <dsp:sp modelId="{E1E1BC13-FC71-954D-A46E-211E173FDACF}">
      <dsp:nvSpPr>
        <dsp:cNvPr id="0" name=""/>
        <dsp:cNvSpPr/>
      </dsp:nvSpPr>
      <dsp:spPr>
        <a:xfrm>
          <a:off x="6413371" y="2590428"/>
          <a:ext cx="2016323" cy="59957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FCD161A-46FB-A047-ABDE-85957AB23A74}">
      <dsp:nvSpPr>
        <dsp:cNvPr id="0" name=""/>
        <dsp:cNvSpPr/>
      </dsp:nvSpPr>
      <dsp:spPr>
        <a:xfrm>
          <a:off x="6500864" y="1477834"/>
          <a:ext cx="2108587" cy="132997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Threads enhance efficiency in communication between programs</a:t>
          </a:r>
        </a:p>
      </dsp:txBody>
      <dsp:txXfrm>
        <a:off x="6539818" y="1516788"/>
        <a:ext cx="2030679" cy="1252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E5926-21BC-DA4C-8718-E096140F6721}">
      <dsp:nvSpPr>
        <dsp:cNvPr id="0" name=""/>
        <dsp:cNvSpPr/>
      </dsp:nvSpPr>
      <dsp:spPr>
        <a:xfrm>
          <a:off x="4276547" y="1722684"/>
          <a:ext cx="1657397" cy="788770"/>
        </a:xfrm>
        <a:custGeom>
          <a:avLst/>
          <a:gdLst/>
          <a:ahLst/>
          <a:cxnLst/>
          <a:rect l="0" t="0" r="0" b="0"/>
          <a:pathLst>
            <a:path>
              <a:moveTo>
                <a:pt x="0" y="0"/>
              </a:moveTo>
              <a:lnTo>
                <a:pt x="0" y="537524"/>
              </a:lnTo>
              <a:lnTo>
                <a:pt x="1657397" y="537524"/>
              </a:lnTo>
              <a:lnTo>
                <a:pt x="1657397" y="78877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1A5A7D6-9600-4A4B-83FE-D0AA84497058}">
      <dsp:nvSpPr>
        <dsp:cNvPr id="0" name=""/>
        <dsp:cNvSpPr/>
      </dsp:nvSpPr>
      <dsp:spPr>
        <a:xfrm>
          <a:off x="2619150" y="1722684"/>
          <a:ext cx="1657397" cy="788770"/>
        </a:xfrm>
        <a:custGeom>
          <a:avLst/>
          <a:gdLst/>
          <a:ahLst/>
          <a:cxnLst/>
          <a:rect l="0" t="0" r="0" b="0"/>
          <a:pathLst>
            <a:path>
              <a:moveTo>
                <a:pt x="1657397" y="0"/>
              </a:moveTo>
              <a:lnTo>
                <a:pt x="1657397" y="537524"/>
              </a:lnTo>
              <a:lnTo>
                <a:pt x="0" y="537524"/>
              </a:lnTo>
              <a:lnTo>
                <a:pt x="0" y="78877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C2BBFA4-FD11-C64F-B385-87F44DFD6E9D}">
      <dsp:nvSpPr>
        <dsp:cNvPr id="0" name=""/>
        <dsp:cNvSpPr/>
      </dsp:nvSpPr>
      <dsp:spPr>
        <a:xfrm>
          <a:off x="2920495" y="498"/>
          <a:ext cx="2712104" cy="17221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90B169-569D-6845-82FD-D850FD4F7ECB}">
      <dsp:nvSpPr>
        <dsp:cNvPr id="0" name=""/>
        <dsp:cNvSpPr/>
      </dsp:nvSpPr>
      <dsp:spPr>
        <a:xfrm>
          <a:off x="3221840" y="286775"/>
          <a:ext cx="2712104" cy="17221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Achieves concurrency without the overhead of using multiple processes</a:t>
          </a:r>
        </a:p>
      </dsp:txBody>
      <dsp:txXfrm>
        <a:off x="3272281" y="337216"/>
        <a:ext cx="2611222" cy="1621304"/>
      </dsp:txXfrm>
    </dsp:sp>
    <dsp:sp modelId="{45D751CF-0371-5B43-A54C-0760DB33DED9}">
      <dsp:nvSpPr>
        <dsp:cNvPr id="0" name=""/>
        <dsp:cNvSpPr/>
      </dsp:nvSpPr>
      <dsp:spPr>
        <a:xfrm>
          <a:off x="1263097" y="2511454"/>
          <a:ext cx="2712104" cy="17221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93F0F0-A635-2641-8FE6-FF7DAA91A813}">
      <dsp:nvSpPr>
        <dsp:cNvPr id="0" name=""/>
        <dsp:cNvSpPr/>
      </dsp:nvSpPr>
      <dsp:spPr>
        <a:xfrm>
          <a:off x="1564442" y="2797732"/>
          <a:ext cx="2712104" cy="17221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Threads within the same process can exchange information through their common address space and have access to the shared resources of the process</a:t>
          </a:r>
        </a:p>
      </dsp:txBody>
      <dsp:txXfrm>
        <a:off x="1614883" y="2848173"/>
        <a:ext cx="2611222" cy="1621304"/>
      </dsp:txXfrm>
    </dsp:sp>
    <dsp:sp modelId="{D95F1863-BED8-D940-A1BF-C1E6F6EA23EF}">
      <dsp:nvSpPr>
        <dsp:cNvPr id="0" name=""/>
        <dsp:cNvSpPr/>
      </dsp:nvSpPr>
      <dsp:spPr>
        <a:xfrm>
          <a:off x="4577892" y="2511454"/>
          <a:ext cx="2712104" cy="172218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BD8E55B-4838-D147-9405-F6502952C1F9}">
      <dsp:nvSpPr>
        <dsp:cNvPr id="0" name=""/>
        <dsp:cNvSpPr/>
      </dsp:nvSpPr>
      <dsp:spPr>
        <a:xfrm>
          <a:off x="4879237" y="2797732"/>
          <a:ext cx="2712104" cy="172218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dirty="0"/>
            <a:t>Threads in different processes can exchange information through shared memory that has been set up between the two processes</a:t>
          </a:r>
        </a:p>
      </dsp:txBody>
      <dsp:txXfrm>
        <a:off x="4929678" y="2848173"/>
        <a:ext cx="2611222" cy="1621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4D38-E902-DF4A-817F-AECD509B69DC}">
      <dsp:nvSpPr>
        <dsp:cNvPr id="0" name=""/>
        <dsp:cNvSpPr/>
      </dsp:nvSpPr>
      <dsp:spPr>
        <a:xfrm>
          <a:off x="0" y="585904"/>
          <a:ext cx="9594166" cy="4334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4614" tIns="666496" rIns="744614" bIns="227584" numCol="1" spcCol="1270" anchor="t" anchorCtr="0">
          <a:noAutofit/>
        </a:bodyPr>
        <a:lstStyle/>
        <a:p>
          <a:pPr marL="285750" lvl="1" indent="-285750" algn="l" defTabSz="1422400" rtl="0">
            <a:lnSpc>
              <a:spcPct val="90000"/>
            </a:lnSpc>
            <a:spcBef>
              <a:spcPct val="0"/>
            </a:spcBef>
            <a:spcAft>
              <a:spcPct val="15000"/>
            </a:spcAft>
            <a:buChar char="•"/>
          </a:pPr>
          <a:r>
            <a:rPr lang="en-US" sz="3200" kern="1200" dirty="0"/>
            <a:t>an execution state (Running, Ready, etc.)</a:t>
          </a:r>
        </a:p>
        <a:p>
          <a:pPr marL="285750" lvl="1" indent="-285750" algn="l" defTabSz="1422400" rtl="0">
            <a:lnSpc>
              <a:spcPct val="90000"/>
            </a:lnSpc>
            <a:spcBef>
              <a:spcPct val="0"/>
            </a:spcBef>
            <a:spcAft>
              <a:spcPct val="15000"/>
            </a:spcAft>
            <a:buChar char="•"/>
          </a:pPr>
          <a:r>
            <a:rPr lang="en-US" sz="3200" kern="1200" dirty="0"/>
            <a:t>saved thread context when not running (TCB)</a:t>
          </a:r>
        </a:p>
        <a:p>
          <a:pPr marL="285750" lvl="1" indent="-285750" algn="l" defTabSz="1422400" rtl="0">
            <a:lnSpc>
              <a:spcPct val="90000"/>
            </a:lnSpc>
            <a:spcBef>
              <a:spcPct val="0"/>
            </a:spcBef>
            <a:spcAft>
              <a:spcPct val="15000"/>
            </a:spcAft>
            <a:buChar char="•"/>
          </a:pPr>
          <a:r>
            <a:rPr lang="en-US" sz="3200" kern="1200" dirty="0"/>
            <a:t>an execution stack</a:t>
          </a:r>
        </a:p>
        <a:p>
          <a:pPr marL="285750" lvl="1" indent="-285750" algn="l" defTabSz="1422400" rtl="0">
            <a:lnSpc>
              <a:spcPct val="90000"/>
            </a:lnSpc>
            <a:spcBef>
              <a:spcPct val="0"/>
            </a:spcBef>
            <a:spcAft>
              <a:spcPct val="15000"/>
            </a:spcAft>
            <a:buChar char="•"/>
          </a:pPr>
          <a:r>
            <a:rPr lang="en-US" sz="3200" kern="1200" dirty="0"/>
            <a:t>some per-thread static storage for local variables</a:t>
          </a:r>
        </a:p>
        <a:p>
          <a:pPr marL="285750" lvl="1" indent="-285750" algn="l" defTabSz="1422400" rtl="0">
            <a:lnSpc>
              <a:spcPct val="90000"/>
            </a:lnSpc>
            <a:spcBef>
              <a:spcPct val="0"/>
            </a:spcBef>
            <a:spcAft>
              <a:spcPct val="15000"/>
            </a:spcAft>
            <a:buChar char="•"/>
          </a:pPr>
          <a:r>
            <a:rPr lang="en-US" sz="3200" kern="1200" dirty="0"/>
            <a:t>access to the shared memory and resources of its process (all threads of a process share this)</a:t>
          </a:r>
        </a:p>
      </dsp:txBody>
      <dsp:txXfrm>
        <a:off x="0" y="585904"/>
        <a:ext cx="9594166" cy="4334400"/>
      </dsp:txXfrm>
    </dsp:sp>
    <dsp:sp modelId="{5E289D48-2C1F-DB42-885C-FA72D3EFD61D}">
      <dsp:nvSpPr>
        <dsp:cNvPr id="0" name=""/>
        <dsp:cNvSpPr/>
      </dsp:nvSpPr>
      <dsp:spPr>
        <a:xfrm>
          <a:off x="479708" y="113584"/>
          <a:ext cx="6715916" cy="9446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3846" tIns="0" rIns="253846" bIns="0" numCol="1" spcCol="1270" anchor="ctr" anchorCtr="0">
          <a:noAutofit/>
        </a:bodyPr>
        <a:lstStyle/>
        <a:p>
          <a:pPr marL="0" lvl="0" indent="0" algn="l" defTabSz="1422400" rtl="0">
            <a:lnSpc>
              <a:spcPct val="90000"/>
            </a:lnSpc>
            <a:spcBef>
              <a:spcPct val="0"/>
            </a:spcBef>
            <a:spcAft>
              <a:spcPct val="35000"/>
            </a:spcAft>
            <a:buNone/>
          </a:pPr>
          <a:r>
            <a:rPr lang="en-US" sz="3200" kern="1200" dirty="0"/>
            <a:t>Each thread has:</a:t>
          </a:r>
        </a:p>
      </dsp:txBody>
      <dsp:txXfrm>
        <a:off x="525822" y="159698"/>
        <a:ext cx="6623688" cy="852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085AC-6150-B14A-A83D-67F237B285BA}">
      <dsp:nvSpPr>
        <dsp:cNvPr id="0" name=""/>
        <dsp:cNvSpPr/>
      </dsp:nvSpPr>
      <dsp:spPr>
        <a:xfrm>
          <a:off x="994410" y="0"/>
          <a:ext cx="7464667" cy="2985866"/>
        </a:xfrm>
        <a:prstGeom prst="leftRightRibb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4344616-8A66-5441-84C7-1DA3555BB89A}">
      <dsp:nvSpPr>
        <dsp:cNvPr id="0" name=""/>
        <dsp:cNvSpPr/>
      </dsp:nvSpPr>
      <dsp:spPr>
        <a:xfrm>
          <a:off x="1890170" y="522526"/>
          <a:ext cx="2463340" cy="1463074"/>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9568" rIns="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t>User Level Thread (ULT)</a:t>
          </a:r>
        </a:p>
        <a:p>
          <a:pPr marL="228600" lvl="1" indent="-228600" algn="l" defTabSz="977900" rtl="0">
            <a:lnSpc>
              <a:spcPct val="90000"/>
            </a:lnSpc>
            <a:spcBef>
              <a:spcPct val="0"/>
            </a:spcBef>
            <a:spcAft>
              <a:spcPct val="15000"/>
            </a:spcAft>
            <a:buChar char="•"/>
          </a:pPr>
          <a:endParaRPr lang="en-NZ" sz="2200" kern="1200" dirty="0"/>
        </a:p>
      </dsp:txBody>
      <dsp:txXfrm>
        <a:off x="1890170" y="522526"/>
        <a:ext cx="2463340" cy="1463074"/>
      </dsp:txXfrm>
    </dsp:sp>
    <dsp:sp modelId="{E8D499D1-31A4-DF4A-800E-FEE8DE3CF070}">
      <dsp:nvSpPr>
        <dsp:cNvPr id="0" name=""/>
        <dsp:cNvSpPr/>
      </dsp:nvSpPr>
      <dsp:spPr>
        <a:xfrm>
          <a:off x="4726744" y="1000265"/>
          <a:ext cx="2911220" cy="1463074"/>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99568" rIns="0" bIns="106680" numCol="1" spcCol="1270" anchor="ctr" anchorCtr="0">
          <a:noAutofit/>
        </a:bodyPr>
        <a:lstStyle/>
        <a:p>
          <a:pPr marL="0" lvl="0" indent="0" algn="ctr" defTabSz="1244600" rtl="0">
            <a:lnSpc>
              <a:spcPct val="90000"/>
            </a:lnSpc>
            <a:spcBef>
              <a:spcPct val="0"/>
            </a:spcBef>
            <a:spcAft>
              <a:spcPct val="35000"/>
            </a:spcAft>
            <a:buNone/>
          </a:pPr>
          <a:r>
            <a:rPr lang="en-NZ" sz="2800" kern="1200" dirty="0"/>
            <a:t>Kernel level Thread (KLT) </a:t>
          </a:r>
        </a:p>
      </dsp:txBody>
      <dsp:txXfrm>
        <a:off x="4726744" y="1000265"/>
        <a:ext cx="2911220" cy="1463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21A5A-8BF5-6D4F-8820-9F7A7D2AACC9}">
      <dsp:nvSpPr>
        <dsp:cNvPr id="0" name=""/>
        <dsp:cNvSpPr/>
      </dsp:nvSpPr>
      <dsp:spPr>
        <a:xfrm>
          <a:off x="0" y="0"/>
          <a:ext cx="7620000" cy="4610099"/>
        </a:xfrm>
        <a:prstGeom prst="swooshArrow">
          <a:avLst>
            <a:gd name="adj1" fmla="val 25000"/>
            <a:gd name="adj2" fmla="val 25000"/>
          </a:avLst>
        </a:prstGeom>
        <a:solidFill>
          <a:schemeClr val="accent6">
            <a:lumMod val="75000"/>
          </a:schemeClr>
        </a:solidFill>
        <a:ln>
          <a:noFill/>
        </a:ln>
        <a:effectLst/>
      </dsp:spPr>
      <dsp:style>
        <a:lnRef idx="0">
          <a:scrgbClr r="0" g="0" b="0"/>
        </a:lnRef>
        <a:fillRef idx="1">
          <a:scrgbClr r="0" g="0" b="0"/>
        </a:fillRef>
        <a:effectRef idx="2">
          <a:scrgbClr r="0" g="0" b="0"/>
        </a:effectRef>
        <a:fontRef idx="minor"/>
      </dsp:style>
    </dsp:sp>
    <dsp:sp modelId="{93EAFCAC-773B-E94E-854B-E2F2A383AFC6}">
      <dsp:nvSpPr>
        <dsp:cNvPr id="0" name=""/>
        <dsp:cNvSpPr/>
      </dsp:nvSpPr>
      <dsp:spPr>
        <a:xfrm>
          <a:off x="1066800" y="3124200"/>
          <a:ext cx="198120" cy="19812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4D42CE9-ECF2-5744-AA05-BF91A11852C6}">
      <dsp:nvSpPr>
        <dsp:cNvPr id="0" name=""/>
        <dsp:cNvSpPr/>
      </dsp:nvSpPr>
      <dsp:spPr>
        <a:xfrm>
          <a:off x="861095" y="3505198"/>
          <a:ext cx="3253707" cy="757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980" tIns="0" rIns="0" bIns="0" numCol="1" spcCol="1270" anchor="t" anchorCtr="0">
          <a:noAutofit/>
        </a:bodyPr>
        <a:lstStyle/>
        <a:p>
          <a:pPr marL="0" lvl="0" indent="0" algn="l" defTabSz="844550" rtl="0">
            <a:lnSpc>
              <a:spcPct val="90000"/>
            </a:lnSpc>
            <a:spcBef>
              <a:spcPct val="0"/>
            </a:spcBef>
            <a:spcAft>
              <a:spcPct val="35000"/>
            </a:spcAft>
            <a:buNone/>
          </a:pPr>
          <a:r>
            <a:rPr lang="en-US" sz="1900" b="1" kern="1200" dirty="0"/>
            <a:t>Thread switching does not require kernel mode privileges (no mode switches)</a:t>
          </a:r>
        </a:p>
      </dsp:txBody>
      <dsp:txXfrm>
        <a:off x="861095" y="3505198"/>
        <a:ext cx="3253707" cy="757247"/>
      </dsp:txXfrm>
    </dsp:sp>
    <dsp:sp modelId="{1036C2CF-90BA-A94C-AD44-42882AF2DD37}">
      <dsp:nvSpPr>
        <dsp:cNvPr id="0" name=""/>
        <dsp:cNvSpPr/>
      </dsp:nvSpPr>
      <dsp:spPr>
        <a:xfrm>
          <a:off x="2819398" y="1904999"/>
          <a:ext cx="358140" cy="35814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A85E126F-226F-CC4E-84E7-84C919015917}">
      <dsp:nvSpPr>
        <dsp:cNvPr id="0" name=""/>
        <dsp:cNvSpPr/>
      </dsp:nvSpPr>
      <dsp:spPr>
        <a:xfrm>
          <a:off x="2667009" y="2514604"/>
          <a:ext cx="2590806" cy="76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771" tIns="0" rIns="0" bIns="0" numCol="1" spcCol="1270" anchor="t" anchorCtr="0">
          <a:noAutofit/>
        </a:bodyPr>
        <a:lstStyle/>
        <a:p>
          <a:pPr marL="0" lvl="0" indent="0" algn="l" defTabSz="844550" rtl="0">
            <a:lnSpc>
              <a:spcPct val="90000"/>
            </a:lnSpc>
            <a:spcBef>
              <a:spcPct val="0"/>
            </a:spcBef>
            <a:spcAft>
              <a:spcPct val="35000"/>
            </a:spcAft>
            <a:buNone/>
          </a:pPr>
          <a:r>
            <a:rPr lang="en-US" sz="1900" b="1" kern="1200" dirty="0"/>
            <a:t>Scheduling can be application specific</a:t>
          </a:r>
        </a:p>
      </dsp:txBody>
      <dsp:txXfrm>
        <a:off x="2667009" y="2514604"/>
        <a:ext cx="2590806" cy="762006"/>
      </dsp:txXfrm>
    </dsp:sp>
    <dsp:sp modelId="{54DF5CF8-7AEE-2A40-9C1E-D941B6A8084B}">
      <dsp:nvSpPr>
        <dsp:cNvPr id="0" name=""/>
        <dsp:cNvSpPr/>
      </dsp:nvSpPr>
      <dsp:spPr>
        <a:xfrm>
          <a:off x="5486398" y="990600"/>
          <a:ext cx="495300" cy="49530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FBB2E895-1B5B-4449-B16F-AEA0D14C0847}">
      <dsp:nvSpPr>
        <dsp:cNvPr id="0" name=""/>
        <dsp:cNvSpPr/>
      </dsp:nvSpPr>
      <dsp:spPr>
        <a:xfrm>
          <a:off x="5333993" y="2133605"/>
          <a:ext cx="1219151" cy="1366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449" tIns="0" rIns="0" bIns="0" numCol="1" spcCol="1270" anchor="t" anchorCtr="0">
          <a:noAutofit/>
        </a:bodyPr>
        <a:lstStyle/>
        <a:p>
          <a:pPr marL="0" lvl="0" indent="0" algn="l" defTabSz="844550" rtl="0">
            <a:lnSpc>
              <a:spcPct val="90000"/>
            </a:lnSpc>
            <a:spcBef>
              <a:spcPct val="0"/>
            </a:spcBef>
            <a:spcAft>
              <a:spcPct val="35000"/>
            </a:spcAft>
            <a:buNone/>
          </a:pPr>
          <a:r>
            <a:rPr lang="en-US" sz="1900" b="1" kern="1200" dirty="0"/>
            <a:t>ULTs can run on any OS</a:t>
          </a:r>
        </a:p>
      </dsp:txBody>
      <dsp:txXfrm>
        <a:off x="5333993" y="2133605"/>
        <a:ext cx="1219151" cy="136680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0:41.789"/>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32.517"/>
    </inkml:context>
    <inkml:brush xml:id="br0">
      <inkml:brushProperty name="width" value="0.05" units="cm"/>
      <inkml:brushProperty name="height" value="0.05" units="cm"/>
      <inkml:brushProperty name="color" value="#33CCFF"/>
    </inkml:brush>
  </inkml:definitions>
  <inkml:trace contextRef="#ctx0" brushRef="#br0">0 675 24575,'1'7'0,"0"-1"0,1 0 0,0 1 0,0-1 0,1 0 0,-1 0 0,1 0 0,0-1 0,1 1 0,5 6 0,7 15 0,0 8 0,-11-22 0,1-1 0,0 1 0,1-1 0,0 0 0,10 11 0,-15-21 0,1 1 0,0-1 0,0 0 0,0 0 0,0-1 0,0 1 0,0 0 0,1-1 0,-1 0 0,0 0 0,1 0 0,-1 0 0,1-1 0,-1 1 0,1-1 0,-1 0 0,6 0 0,9-1 0,-1-1 0,26-7 0,-38 8 0,113-31-152,138-56 0,-252 86 137,1612-690-1582,-1544 654 1597,-41 21 0,35-14 0,-65 30-37,0 1 0,1-1-1,-1 1 1,0-1 0,1 1-1,-1 0 1,0-1 0,1 1-1,-1 0 1,0 0 0,1 0-1,-1 0 1,1 0-1,-1 1 1,0-1 0,1 0-1,-1 1 1,0-1 0,1 1-1,-1-1 1,0 1 0,0-1-1,1 1 1,-1 0 0,0 0-1,0-1 1,2 3-1,7 7-5191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39:22.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11187 9624 0,'50'0'437,"-26"0"-421,1 0-16,50 0 31,-26 0-15,50 0 15,-24 0-16,-1 0 17,1 0-1,-26 0-15,1 0 15,-1 0-16,1 0 17,-25 0-1,24 0-15,-24 0 15,25 0-16,-25 0 17,-1 25-1,1-25-31,25 0 16,0 0 15,-1 0 0,1 0-15,-1 0 15,1 0-15,0 0 15,-26 0 0,1 0-15,0 0 15,-25 25-15,0 0 30,99-25-14,0 0-1,1 0-15,-1-25 15,-74 25-16,-1 0 1,1 0 0,0 0 15,0 0-15,74 0 46,-49 0-46,-25 0-16,49-25 31,25 25-15,-74-25 15,25 25 0,-26 0 16,1 0 47,0 0 109,-25 25-94,25-25-62,0 0-31,-1 0 15,26 0-15,-25 0 15,0 0 328,-25 25-328,0 0 173,24-25-95,1 0-62,0 0-32,0 0 17,-25-25 296,0 0-266,0 0-15,25 25-31</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39:47.8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14039 10840 0,'25'0'453,"0"0"-453,0 0 16,99 0-1,-25 0 16,-49 0-31,49 0 32,25 0-17,-74 0 17,-1 0-17,-24 0 16,0 0 1,0 0 15,-1 0-32,51 0 16,-50 0-31,49 0 32,0 0-17,-49 0 17,25 24-17,-25-24 32,-1 0-16,1 0 16,0 0-31,25 0-1,99 0 17,-100 0-17,26 0 17,-26 0-32,26 0 31,-51 0-16,1 0 17,25 0-1,-25 0 16,24 0-16,26 0-15,-51 0-16,100-24 15,75-1 32,-150 25-47,51 0 31,-26 0 1,-49 0-17,0 0 17,0 0-1,-1 0 31,1 0-30,50 0-17,49 0 32,-75 0-31,-49 25-16,75-25 15,-1 0 17,-49 0-17,0 0 16,24 0 1,1 0 15,-25 0-32,-1 0 32,1 0-31,0 24-1,25-24 17,-26 0-17,26 0 16,-25 0-31,0 0 32,-1 0 15,1 0-16,0 0-16,50 0 17,-1 0-1,-49 0-15,0 0-16,24 0 15,1 0 32,-1 25-16,-24-25 16,0 0-16,74 0 1,-49 0-17,-1 0 17,1 0-1,-25 0-16,0 0 173,-1 0-79,1 0-77,0 0-17,0 25-15,24-25 31,1 0-15,-25 0 15,0 0 32,-1 0 77,1 0-140,0 0 16,0 0 15,0 0 1,0 0-32</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0:23.0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18728 9624 0,'24'0'453,"26"0"-437,-25 0-16,24 0 31,51 0 0,-51 0-15,1 0 15,-25 0 0,49 0-15,-49 0 15,0 0-15,-1 0 62,1 0-47,0 0 0,0 0-15,24-25 15,75 25-15,-49 0 15,24 0-15,-24 0 15,24 0 0,-25 0-15,25 0 15,-24 0-15,-50 0 31,-1 0-32,1 0 1,0 0 15,0 0 32,24-24-48,75-1 1,50 25 15,-50-25-15,0 25 31,-74 0-47,-1-25 15,51 25 1,-26 0 15,100-25-15,-50 25 15,-25 0 0,0 0-15,25 0 15,0 0-15,0 0 15,25 0 0,-99 0-15,-1 0 15,50 0-15,-49 0 15,0 0 0,-1 0-15,26 0 15,-1 0-15,0 0 15,-24 0 0,-25 0 0,0 0-15,0 0 0,-25 25 46,24-25-15,51 0-31,-1 0 15,-24 0 0,-1 0-15,1 0 15,-50 25 78</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0:28.7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19596 9773 0,'25'0'360,"-1"0"-360,26 0 15,0 0 1,49 0 0,25 0 15,-25 0 0,-25 0-15,-49 0-16,50 0 31,49 0-15,-25 0 15,0 0 0,-25 0-15,51 0 15,-76 0-15,1 0 15,-1 0 0,1 0-15,0 0 15,-1 0-15,26 0 15,-51 0 0,51 0-15,-1-25 15,1 0 0,-51 25-15,1 0 31,25 0 0,-25-24-32,24 24-15,-24 0 16,248-50 15,-223 50-15,24 0 15,75-25 0,-50 25-15,25-25 15,0 25 0,-99 0-15,0 0 0,24 0 30,-24 0 48,0 0-78,0 0-16,124 0 31,-125 0-31,26 0 16,24 0 15,-24 0 0,-25 0-15,0 0 15,-1 25 0,1-25 110,25 0-110,49 25-15,-25-25 15,1 0-15,-50 25 15,-1-25 0,1 0-15,-50 0 187,1 0-141,-1 0-15,0 0-31,0 0 15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0:32.8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18951 9649 0,'74'0'360,"-24"0"-345,24 0-15,-24 0 16,148 25 0,-74-25 15,-24 0-15,-26 0 15,0 0 0,1 0-15,-1 0 15,-24 0-15,-1 0 15,1 0 0,0 0 0,-26 0-15,51 0 0,24 0 30,-49 0-30,-1 0 0,26 0 31,-26 0-47,26 0 31,74 0 0,-125 0-15,100 0 15,0 25 0,-74-25-15,74 24 15,50-24 0,-100 0-15,0 0 0,1 0 30,-50 0-30,-1 25 0,1-25 15,0 0 47,0 0-31,0 0-47,99 0 31,-25 0-15,-74 0-16,74 0 31,-74 0-31,49 0 31,-24 0-15,-1 0 0,51 25 30,-51-25-30,26 0 15,-1 0-15,-24 0 0,-1 0 46,-24 0-46,-25 25 15,25-25 0,0 0-31,0 0 31,-1 0 16</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2:39.0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23440 12080 0,'25'0'844,"0"0"-829,0 0 1,49 0 15,1 0-15,-1 0 15,-24 0 0,-1 0-15,1 0 15,0 0-15,-1 0 15,-24 0-31,25 0 31,-26 0-15,1 0 15,0 0-15,25 0 15,-26 0 0,51 0 1,-50 0-1,24 0 0,-24 0-15,49 0 31,-49-25-32,50 25 1,-26-25 15,26 25 0,-1 0 1,-49-25-32,0 25 15,24 0 17,-24 0-17,50-24 16,-26 24-15,26-25 15,-51 0-15,1 25 15,0 0-31,0 0 31,0 0-15,49 0 15,-49 0 1,0 0-17,24 0 16,-24 0-15,25 0 31,-26 0-31,1 0-1,0 0 16,25 0-15,-26 0 15,26 0 1,-25 0-17,0 0 16,-1 0-15,1 0 15,25 0 1,-25-25-1,-1 25 0,1 0 188,0 0-204,0 0 1,0 0 0,-25-25-1,49 25 1,1 0 15,0 0-15,-1 0 15,1 0 0,-25 0-15,-1 0-16,26 0 31,-25 0 0,49-24 1,-49 24-17,49 0 1,-24-25 15,74 25 0,-74 0-15,49 0 15,25 0-15,74-50 15,26 50 0,-175 0-15,75 0 15,0 0-15,-74 0 15,24 0 0,25 0 1,-74 0-17,50 0 1,-51 0 15,26 0 32,-25 0-48,0 0 17,-25 25 61,0 0-61,0 0 14,0-1-14,0 1-17,0 0 17,-25-25-17,0 25 1,25 0 15,-25-1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2:41.7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28029 12005 0,'-25'0'437,"1"0"-421,-1 0 0,-25 0 15,-24 0-31,-100 0 31,75 0-15,49 0 15,26 0 0,-1 0-15,0 0 15,-25 0-15,-98 0 15,-26 25 0,124-25-15,1 0 15,24 0-15,0 0 15,0 0 47,0 0-78,1 25 16,-150 25 15,-49-1 0,173-24-15,1-25 15,-1 0-15,25 0 15,0 0 0,1 0 47,-1 25-62,-273 0 15,224-25-15,-75 25 15,74-1-15,-24-24 15,25 0 0,49 25-31,-99-25 32,74 0-17,26 0 1,-26 0 15,25 0 0,0 0 94,1 0-78,-1 0-47,0 0 0,-25 0 16,-24 0 15,24 0 0,1 0-15,-1 0 31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2:50.8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22126 15974 0,'49'0'343,"26"0"-343,-1 0 16,50 0 0,-99 0-1,99 0 1,-25 0 15,-24 0-15,49 0 15,-50 0-15,25 0 15,1 0 0,-1 0-15,25 0 15,-75 0-15,26 0 15,-26 0 0,-24 0-15,0 0 124,0 0-108,0 0-17,-1 0 1,1 0 15,-25-25 157,25 25-95,0 0-61,0-24-17,-1 24 1,26-25 15,-25 0-15,25 25 15,-26 0 47,-24-25 78,0 0-93</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2-24T06:43:52.5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4614 14337 0,'24'0'438,"26"0"-423,0 0-15,24 0 31,25 0-15,1 0 15,-76 0-15,51 0 15,-50 0 0,24 0-15,-24 0 15,0 0-15,24 0 15,1 0 0,-25 0-15,0 0-16,49 0 47,-49 0-31,0 0-1,49 0 16,-49 0-15,0 0 15,-1 0-15,26 0 15,-25 0 157,0-25-157,-1 25-15,1-25-1,50 25 16,-1 0-15,25 0 15,-49 0-15,-25 0 0,49 0-1,1 0 16,-26 0-15,26 0 15,-51 0-31,51 0 16,24 0 15,-49 0 0,24 0-15,0 25 15,-49-25-15,0 0 15,25 0 0,-25 0 266,-1 25-281,1-25 0,0 0-1,0 0 16,-25 25-31,25-25 16,-25 25 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0:45.594"/>
    </inkml:context>
    <inkml:brush xml:id="br0">
      <inkml:brushProperty name="width" value="0.05" units="cm"/>
      <inkml:brushProperty name="height" value="0.05" units="cm"/>
      <inkml:brushProperty name="color" value="#33CCFF"/>
    </inkml:brush>
  </inkml:definitions>
  <inkml:trace contextRef="#ctx0" brushRef="#br0">1 914 24575,'3'7'0,"74"163"0,-70-149 0,0 1 0,-2 0 0,0 0 0,-2 0 0,0 1 0,-1 27 0,-1-20 0,1 0 0,2-1 0,10 45 0,-13-72 0,0 1 0,0 0 0,0-1 0,0 1 0,0 0 0,0-1 0,1 1 0,-1-1 0,1 0 0,0 0 0,0 1 0,-1-1 0,1 0 0,1 0 0,-1-1 0,0 1 0,0 0 0,1-1 0,-1 1 0,1-1 0,-1 0 0,1 0 0,0 0 0,-1 0 0,6 1 0,2-1 0,-1 0 0,1-1 0,-1 1 0,1-2 0,-1 1 0,19-5 0,131-38 0,-104 26 0,135-41 0,72-30-390,80-32-1173,-169 59 751,1787-648-4848,-1657 592 5174,-284 109 473,131-52 321,184-102 0,-268 121-191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0:55.855"/>
    </inkml:context>
    <inkml:brush xml:id="br0">
      <inkml:brushProperty name="width" value="0.05" units="cm"/>
      <inkml:brushProperty name="height" value="0.05" units="cm"/>
      <inkml:brushProperty name="color" value="#33CCFF"/>
    </inkml:brush>
  </inkml:definitions>
  <inkml:trace contextRef="#ctx0" brushRef="#br0">1 911 24575,'0'7'0,"1"0"0,1 0 0,-1 0 0,1 0 0,1 0 0,-1 0 0,4 6 0,4 12 0,121 325 0,-130-347 0,0 1 0,1 0 0,-1 1 0,1-1 0,0 0 0,0 0 0,6 7 0,-7-10 0,0 1 0,1-1 0,-1 0 0,1 0 0,0 0 0,-1 0 0,1 0 0,0 0 0,-1-1 0,1 1 0,0 0 0,0-1 0,0 1 0,0-1 0,0 0 0,0 0 0,-1 0 0,1 0 0,0 0 0,0 0 0,2-1 0,20-3 0,-1-1 0,-1-1 0,1-2 0,-1 0 0,29-15 0,-11 5 0,186-87 0,96-55-600,1373-652-4300,-1644 788 4796,396-167 172,-425 184 503,0 0 0,1 1 0,0 1 0,0 1 0,46-1 0,-45 6-6652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01.309"/>
    </inkml:context>
    <inkml:brush xml:id="br0">
      <inkml:brushProperty name="width" value="0.05" units="cm"/>
      <inkml:brushProperty name="height" value="0.05" units="cm"/>
      <inkml:brushProperty name="color" value="#33CCFF"/>
    </inkml:brush>
  </inkml:definitions>
  <inkml:trace contextRef="#ctx0" brushRef="#br0">0 870 24575,'63'107'0,"-48"-84"0,-14-21 0,1 1 0,-1-1 0,1 0 0,0 0 0,0 0 0,-1 0 0,1 0 0,1 0 0,-1-1 0,0 1 0,0-1 0,0 1 0,1-1 0,-1 0 0,1 0 0,-1 0 0,1 0 0,-1 0 0,1-1 0,0 1 0,-1-1 0,1 0 0,0 1 0,-1-1 0,1-1 0,0 1 0,0 0 0,-1-1 0,1 1 0,-1-1 0,1 0 0,0 1 0,-1-1 0,0-1 0,5-1 0,9-6 0,-1-1 0,-1-1 0,0 0 0,20-19 0,-14 11 0,178-160 0,75-63 0,15 20 0,-220 178 0,2 2 0,107-45 0,-122 65 0,1 2 0,1 3 0,1 2 0,66-8 0,146 7-293,-211 15-779,26-2-5754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05.508"/>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06.191"/>
    </inkml:context>
    <inkml:brush xml:id="br0">
      <inkml:brushProperty name="width" value="0.05" units="cm"/>
      <inkml:brushProperty name="height" value="0.05" units="cm"/>
      <inkml:brushProperty name="color" value="#33CCFF"/>
    </inkml:brush>
  </inkml:definitions>
  <inkml:trace contextRef="#ctx0" brushRef="#br0">1 746 24575,'26'69'0,"38"70"0,-16-38 0,130 291 0,-157-335 0,-15-38 0,18 35 0,-24-53 0,1 0 0,0 1 0,-1-1 0,1 0 0,0 0 0,-1 0 0,1 0 0,0 0 0,0 0 0,0-1 0,0 1 0,0 0 0,0 0 0,0-1 0,0 1 0,1 0 0,-1-1 0,0 1 0,0-1 0,0 0 0,1 1 0,-1-1 0,0 0 0,0 0 0,1 0 0,-1 0 0,3 0 0,1-1 0,1 0 0,-1-1 0,1 0 0,-1 0 0,8-5 0,-5 3 0,170-90 0,-117 60 0,1420-724-2358,-1336 688 2248,286-150 109,256-130 1105,-579 301-7930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14.458"/>
    </inkml:context>
    <inkml:brush xml:id="br0">
      <inkml:brushProperty name="width" value="0.05" units="cm"/>
      <inkml:brushProperty name="height" value="0.05" units="cm"/>
      <inkml:brushProperty name="color" value="#33CCFF"/>
    </inkml:brush>
  </inkml:definitions>
  <inkml:trace contextRef="#ctx0" brushRef="#br0">1 439 24575,'1'5'0,"-1"-1"0,2 1 0,-1-1 0,0 1 0,1-1 0,0 0 0,0 1 0,4 5 0,4 10 0,80 192 0,-88-206 0,0 0 0,1 0 0,0 0 0,1 0 0,-1-1 0,1 1 0,0-1 0,7 7 0,-9-10 0,1 0 0,-1-1 0,1 1 0,0-1 0,0 1 0,0-1 0,0 0 0,0 0 0,0 0 0,0 0 0,0-1 0,0 1 0,0-1 0,0 0 0,0 0 0,0 0 0,1 0 0,-1 0 0,5-2 0,11-3 0,-1-1 0,1 0 0,32-18 0,-29 14 0,23-11 60,493-222-364,18 48-174,-537 190 488,-1 0-18,0 0 1,18-8 0,-31 10 18,0 1 0,0-1 0,-1 0 0,0 0 0,1 0 0,-1 0 0,0-1 0,-1 0 0,1 1 0,-1-2 0,5-5 0,0-1 49,-1 1 0,1 1 0,1-1 0,0 1 0,0 1 0,1-1 0,0 2 0,0-1 0,1 2 0,21-12 0,8 2-115,76-23 0,-56 21 107,-39 11-325,1 1 0,0 1 0,1 2 0,24-2 0,-24 4-6553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23.048"/>
    </inkml:context>
    <inkml:brush xml:id="br0">
      <inkml:brushProperty name="width" value="0.05" units="cm"/>
      <inkml:brushProperty name="height" value="0.05" units="cm"/>
      <inkml:brushProperty name="color" value="#33CCFF"/>
    </inkml:brush>
  </inkml:definitions>
  <inkml:trace contextRef="#ctx0" brushRef="#br0">0 1008 24575,'44'114'0,"108"202"0,-128-270 0,-8-15 0,2 0 0,26 35 0,-43-63 0,1 0 0,1-1 0,-1 1 0,0-1 0,1 0 0,-1 1 0,1-1 0,-1 0 0,1 0 0,0-1 0,0 1 0,0-1 0,0 1 0,0-1 0,1 0 0,-1 0 0,0 0 0,0-1 0,1 1 0,4-1 0,-1-1 0,0 0 0,-1-1 0,1 1 0,0-2 0,-1 1 0,0-1 0,1 0 0,-1 0 0,10-8 0,76-54-11,121-110 0,-100 79-203,578-447-1059,-499 409 1320,374-193 0,-457 277-209,2 5 1,2 5 0,2 5-1,2 5 1,0 5 0,160-13-1,-83 24-5484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7T17:01:28.301"/>
    </inkml:context>
    <inkml:brush xml:id="br0">
      <inkml:brushProperty name="width" value="0.05" units="cm"/>
      <inkml:brushProperty name="height" value="0.05" units="cm"/>
      <inkml:brushProperty name="color" value="#33CCFF"/>
    </inkml:brush>
  </inkml:definitions>
  <inkml:trace contextRef="#ctx0" brushRef="#br0">1 2170 24575,'2'0'0,"0"1"0,0-1 0,0 1 0,0 0 0,0-1 0,0 1 0,0 0 0,0 0 0,0 1 0,-1-1 0,1 0 0,0 0 0,-1 1 0,3 1 0,21 26 0,-21-24 0,19 25 0,-15-18 0,0-1 0,17 17 0,-21-24 0,0-1 0,-1 0 0,1 0 0,0-1 0,1 1 0,-1-1 0,0 0 0,1 0 0,-1 0 0,1-1 0,9 2 0,-1-1 0,0-2 0,0 1 0,0-2 0,0 0 0,0 0 0,-1-1 0,25-7 0,34-11 9,96-42 0,70-48-260,-202 93 142,260-131-1259,59-41 434,581-365-2149,-26-45 2953,-770 503-504,287-185-65,-346 235 561,2 2 0,2 5 0,123-40 0,-79 44-311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F4E61-9F7A-4C13-933B-CFC9D36A487F}"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4778-675F-4D6B-98BB-C2E8124E9A08}" type="slidenum">
              <a:rPr lang="en-US" smtClean="0"/>
              <a:t>‹#›</a:t>
            </a:fld>
            <a:endParaRPr lang="en-US"/>
          </a:p>
        </p:txBody>
      </p:sp>
    </p:spTree>
    <p:extLst>
      <p:ext uri="{BB962C8B-B14F-4D97-AF65-F5344CB8AC3E}">
        <p14:creationId xmlns:p14="http://schemas.microsoft.com/office/powerpoint/2010/main" val="371251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304778-675F-4D6B-98BB-C2E8124E9A08}" type="slidenum">
              <a:rPr lang="en-US" smtClean="0"/>
              <a:t>4</a:t>
            </a:fld>
            <a:endParaRPr lang="en-US"/>
          </a:p>
        </p:txBody>
      </p:sp>
    </p:spTree>
    <p:extLst>
      <p:ext uri="{BB962C8B-B14F-4D97-AF65-F5344CB8AC3E}">
        <p14:creationId xmlns:p14="http://schemas.microsoft.com/office/powerpoint/2010/main" val="89961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997AA5E9-D9A1-4603-B949-2AB76124D9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276D466E-490E-496C-9849-90AD7A95F9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 a uniprocessor, multiprogramming enables the interleaving of multiple threads within multiple processes. In the example of Figure 4.4 , three threads in two processes are interleaved on the processor. Execution passes from one thread to another either when the currently running thread is blocked or when its time slice is exhausted.</a:t>
            </a:r>
          </a:p>
        </p:txBody>
      </p:sp>
      <p:sp>
        <p:nvSpPr>
          <p:cNvPr id="4" name="Slide Number Placeholder 3">
            <a:extLst>
              <a:ext uri="{FF2B5EF4-FFF2-40B4-BE49-F238E27FC236}">
                <a16:creationId xmlns:a16="http://schemas.microsoft.com/office/drawing/2014/main" id="{25E9E6B8-6C66-404B-97A5-E6378B23D43C}"/>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717CDE-A464-40EF-B975-C128389D8C11}" type="slidenum">
              <a:rPr lang="en-US" altLang="en-US">
                <a:latin typeface="Calibri" panose="020F0502020204030204" pitchFamily="34" charset="0"/>
              </a:rPr>
              <a:pPr eaLnBrk="1" hangingPunct="1"/>
              <a:t>39</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B982919F-1104-4531-BF6E-BC07F7F2E6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2307CF59-CA68-434E-AC4F-53AF10CDA34A}"/>
              </a:ext>
            </a:extLst>
          </p:cNvPr>
          <p:cNvSpPr>
            <a:spLocks noGrp="1"/>
          </p:cNvSpPr>
          <p:nvPr>
            <p:ph type="body" idx="1"/>
          </p:nvPr>
        </p:nvSpPr>
        <p:spPr/>
        <p:txBody>
          <a:bodyPr>
            <a:normAutofit/>
          </a:bodyPr>
          <a:lstStyle/>
          <a:p>
            <a:pPr>
              <a:defRPr/>
            </a:pPr>
            <a:r>
              <a:rPr lang="en-US" b="1" dirty="0"/>
              <a:t>User-Level and Kernel-Level Threads</a:t>
            </a:r>
          </a:p>
          <a:p>
            <a:pPr>
              <a:defRPr/>
            </a:pPr>
            <a:r>
              <a:rPr lang="en-US" dirty="0"/>
              <a:t>There are two broad categories of thread implementation: user-level threads (ULTs) and kernel-level threads (KLTs). The latter are also referred to in the literature as </a:t>
            </a:r>
            <a:r>
              <a:rPr lang="en-US" i="1" dirty="0"/>
              <a:t>kernel-supported threads or lightweight processes.</a:t>
            </a:r>
          </a:p>
        </p:txBody>
      </p:sp>
      <p:sp>
        <p:nvSpPr>
          <p:cNvPr id="4" name="Slide Number Placeholder 3">
            <a:extLst>
              <a:ext uri="{FF2B5EF4-FFF2-40B4-BE49-F238E27FC236}">
                <a16:creationId xmlns:a16="http://schemas.microsoft.com/office/drawing/2014/main" id="{39C300D3-E367-408A-A518-710A9A59DAB5}"/>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F137C63-E11D-484F-8F6B-3DB5D6A54998}"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42565FBD-0826-4940-BE00-8258713D2B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52576721-D64D-4E92-9D0D-7DB4C53847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i="1" dirty="0"/>
              <a:t>USER-LEVEL THREADS </a:t>
            </a:r>
          </a:p>
          <a:p>
            <a:r>
              <a:rPr lang="en-US" altLang="en-US" i="1" dirty="0"/>
              <a:t>In a pure ULT facility, all of the work of thread </a:t>
            </a:r>
            <a:r>
              <a:rPr lang="en-US" altLang="en-US" dirty="0"/>
              <a:t>management is done by the application and the kernel is not aware of the existence of threads. Figure 4.5a illustrates the pure ULT approach. Any application can be programmed to be multithreaded by using a threads library, which is a package of routines for ULT management. The threads library contains code for creating and destroying threads, for passing messages and data between threads, for scheduling thread execution, and for saving and restoring thread contexts.</a:t>
            </a:r>
          </a:p>
          <a:p>
            <a:endParaRPr lang="en-US" altLang="en-US" dirty="0"/>
          </a:p>
          <a:p>
            <a:r>
              <a:rPr lang="en-US" altLang="en-US" dirty="0"/>
              <a:t>By default, an application begins with a single thread and begins running in that thread. This application and its thread are allocated to a single process managed by the kernel. At any time that the application is running (the process is in the Running state), the application may spawn a new thread to run within the same process. Spawning is done by invoking the spawn utility in the threads library. Control is passed to that utility by a procedure call. The threads library creates a data structure for the new thread and then passes control to one of the threads within this process that is in the Ready state, using some scheduling algorithm. When control is passed to the library, the context of the current thread is saved, and when control is passed from the library to a thread, the context of that thread is restored. The context essentially consists of the contents of user registers, the program counter, and stack pointers.</a:t>
            </a:r>
          </a:p>
        </p:txBody>
      </p:sp>
      <p:sp>
        <p:nvSpPr>
          <p:cNvPr id="4" name="Slide Number Placeholder 3">
            <a:extLst>
              <a:ext uri="{FF2B5EF4-FFF2-40B4-BE49-F238E27FC236}">
                <a16:creationId xmlns:a16="http://schemas.microsoft.com/office/drawing/2014/main" id="{83BAA7BC-8E25-4E18-9177-A1E855CD41FD}"/>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91819E-AA33-40F5-B187-896BF56F80C6}"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E193B351-5AF5-4D3D-9B73-B0BA5D31BE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77BB9E93-275C-4B80-9757-93652D8998FA}"/>
              </a:ext>
            </a:extLst>
          </p:cNvPr>
          <p:cNvSpPr>
            <a:spLocks noGrp="1"/>
          </p:cNvSpPr>
          <p:nvPr>
            <p:ph type="body" idx="1"/>
          </p:nvPr>
        </p:nvSpPr>
        <p:spPr/>
        <p:txBody>
          <a:bodyPr>
            <a:normAutofit/>
          </a:bodyPr>
          <a:lstStyle/>
          <a:p>
            <a:pPr>
              <a:defRPr/>
            </a:pPr>
            <a:r>
              <a:rPr lang="en-US" dirty="0"/>
              <a:t>There are a number of advantages to the use of ULTs instead of KLTs, including the following:</a:t>
            </a:r>
          </a:p>
          <a:p>
            <a:pPr>
              <a:defRPr/>
            </a:pPr>
            <a:r>
              <a:rPr lang="en-US" b="1" dirty="0"/>
              <a:t>1. Thread switching does not require kernel mode privileges because all of the</a:t>
            </a:r>
          </a:p>
          <a:p>
            <a:pPr>
              <a:defRPr/>
            </a:pPr>
            <a:r>
              <a:rPr lang="en-US" dirty="0"/>
              <a:t>thread management data structures are within the user address space of a single process. Therefore, the process does not switch to the kernel mode to do thread management. This saves the overhead of two mode switches (user to kernel; kernel back to user).</a:t>
            </a:r>
          </a:p>
          <a:p>
            <a:pPr>
              <a:defRPr/>
            </a:pPr>
            <a:r>
              <a:rPr lang="en-US" b="1" dirty="0"/>
              <a:t>2. Scheduling can be application specific. One application may benefit most</a:t>
            </a:r>
          </a:p>
          <a:p>
            <a:pPr>
              <a:defRPr/>
            </a:pPr>
            <a:r>
              <a:rPr lang="en-US" dirty="0"/>
              <a:t>from a simple round-robin scheduling algorithm, while another might benefit from a priority-based scheduling algorithm. The scheduling algorithm can be tailored to the application without disturbing the underlying OS scheduler.</a:t>
            </a:r>
          </a:p>
          <a:p>
            <a:pPr>
              <a:defRPr/>
            </a:pPr>
            <a:r>
              <a:rPr lang="en-US" b="1" dirty="0"/>
              <a:t>3. ULTs can run on any OS. No changes are required to the underlying kernel</a:t>
            </a:r>
          </a:p>
          <a:p>
            <a:pPr>
              <a:defRPr/>
            </a:pPr>
            <a:r>
              <a:rPr lang="en-US" dirty="0"/>
              <a:t>to support ULTs. The threads library is a set of application-level functions shared by all applications. </a:t>
            </a:r>
          </a:p>
        </p:txBody>
      </p:sp>
      <p:sp>
        <p:nvSpPr>
          <p:cNvPr id="4" name="Slide Number Placeholder 3">
            <a:extLst>
              <a:ext uri="{FF2B5EF4-FFF2-40B4-BE49-F238E27FC236}">
                <a16:creationId xmlns:a16="http://schemas.microsoft.com/office/drawing/2014/main" id="{CA812C1B-9ADC-4C2D-8FCD-F594077F117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FE5304-1112-4C64-9F1C-EC59DFC82025}" type="slidenum">
              <a:rPr lang="en-US" altLang="en-US">
                <a:latin typeface="Calibri" panose="020F0502020204030204" pitchFamily="34" charset="0"/>
              </a:rPr>
              <a:pPr eaLnBrk="1" hangingPunct="1"/>
              <a:t>42</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2A89A4BE-B5E5-418F-BBF5-57CB4EEA75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E2E57A6A-86FA-4E88-9DD0-F3D69518DE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There are two distinct disadvantages of ULTs compared to KLTs:</a:t>
            </a:r>
          </a:p>
          <a:p>
            <a:r>
              <a:rPr lang="en-US" altLang="en-US" b="1"/>
              <a:t>1. In a typical OS, many system calls are blocking. As a result, when a ULT</a:t>
            </a:r>
          </a:p>
          <a:p>
            <a:r>
              <a:rPr lang="en-US" altLang="en-US"/>
              <a:t>executes a system call, not only is that thread blocked, but also all of the threads within the process are blocked.</a:t>
            </a:r>
          </a:p>
          <a:p>
            <a:r>
              <a:rPr lang="en-US" altLang="en-US" b="1"/>
              <a:t>2. In a pure ULT strategy, a multithreaded application cannot take advantage</a:t>
            </a:r>
          </a:p>
          <a:p>
            <a:r>
              <a:rPr lang="en-US" altLang="en-US"/>
              <a:t>of multiprocessing. A kernel assigns one process to only one processor at a time. Therefore, only a single thread within a process can execute at a time. In effect, we have application-level multiprogramming within a single process. While this multiprogramming can result in a significant speedup of the application, there are applications that would benefit from the ability to execute portions of code simultaneously.</a:t>
            </a:r>
          </a:p>
        </p:txBody>
      </p:sp>
      <p:sp>
        <p:nvSpPr>
          <p:cNvPr id="4" name="Slide Number Placeholder 3">
            <a:extLst>
              <a:ext uri="{FF2B5EF4-FFF2-40B4-BE49-F238E27FC236}">
                <a16:creationId xmlns:a16="http://schemas.microsoft.com/office/drawing/2014/main" id="{FD5E8685-3827-44DF-9FD9-0DD7DFF211E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93B674-71D3-41B4-A739-36FBD3FA2C8E}"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8E8BE99E-75CE-4241-B7A2-6ACF5AA851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99A093D2-FFE5-4432-B6DA-0FD88D0D5D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i="1"/>
              <a:t>K</a:t>
            </a:r>
            <a:r>
              <a:rPr lang="en-US" altLang="en-US" sz="800" b="1" i="1"/>
              <a:t>ERNEL</a:t>
            </a:r>
            <a:r>
              <a:rPr lang="en-US" altLang="en-US" b="1" i="1"/>
              <a:t>-L</a:t>
            </a:r>
            <a:r>
              <a:rPr lang="en-US" altLang="en-US" sz="800" b="1" i="1"/>
              <a:t>EVEL </a:t>
            </a:r>
            <a:r>
              <a:rPr lang="en-US" altLang="en-US" b="1" i="1"/>
              <a:t>T</a:t>
            </a:r>
            <a:r>
              <a:rPr lang="en-US" altLang="en-US" sz="800" b="1" i="1"/>
              <a:t>HREADS</a:t>
            </a:r>
          </a:p>
          <a:p>
            <a:r>
              <a:rPr lang="en-US" altLang="en-US" sz="800" i="1"/>
              <a:t> </a:t>
            </a:r>
            <a:r>
              <a:rPr lang="en-US" altLang="en-US" i="1"/>
              <a:t>In a pure KLT facility, all of the work of thread </a:t>
            </a:r>
            <a:r>
              <a:rPr lang="en-US" altLang="en-US"/>
              <a:t>management is done by the kernel. There is no thread management code in the application level, simply an application programming interface (API) to the kernel thread facility. Windows is an example of this approach. Figure 4.5b depicts the pure KLT approach. The kernel maintains context</a:t>
            </a:r>
          </a:p>
          <a:p>
            <a:r>
              <a:rPr lang="en-US" altLang="en-US"/>
              <a:t>information for the process as a whole and for individual threads within the process.</a:t>
            </a:r>
          </a:p>
        </p:txBody>
      </p:sp>
      <p:sp>
        <p:nvSpPr>
          <p:cNvPr id="4" name="Slide Number Placeholder 3">
            <a:extLst>
              <a:ext uri="{FF2B5EF4-FFF2-40B4-BE49-F238E27FC236}">
                <a16:creationId xmlns:a16="http://schemas.microsoft.com/office/drawing/2014/main" id="{97AD4DA5-797F-49B1-BD05-F800CE3D2159}"/>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4D5E25-44E9-4C51-9D8C-D03F52005643}" type="slidenum">
              <a:rPr lang="en-US" altLang="en-US">
                <a:latin typeface="Calibri" panose="020F0502020204030204" pitchFamily="34" charset="0"/>
              </a:rPr>
              <a:pPr eaLnBrk="1" hangingPunct="1"/>
              <a:t>44</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600B8CC5-42E0-49AC-84E4-61BFF51437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2B0074B8-846E-4A6C-97BA-35D75E0654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Scheduling by the kernel is done on a thread basis. This approach overcomes the two principal drawbacks of the ULT approach. First, the kernel can simultaneously schedule multiple threads from the same process on multiple processors. Second, if one thread in a process is blocked, the kernel can schedule another thread of the same process. Another advantage of the KLT approach is that kernel routines themselves can be multithreaded.</a:t>
            </a:r>
          </a:p>
        </p:txBody>
      </p:sp>
      <p:sp>
        <p:nvSpPr>
          <p:cNvPr id="4" name="Slide Number Placeholder 3">
            <a:extLst>
              <a:ext uri="{FF2B5EF4-FFF2-40B4-BE49-F238E27FC236}">
                <a16:creationId xmlns:a16="http://schemas.microsoft.com/office/drawing/2014/main" id="{0A7717FA-CF46-4188-B660-BB7A7E5F6A31}"/>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3C36FBB-5B1C-4B76-9419-FDFABAA94B3E}"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2CCE25E7-4895-4DC2-AC93-E49042F96C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5379F51B-CA61-478B-8408-B95106E6C6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principal disadvantage of the KLT approach compared to the ULT approach is that the transfer of control from one thread to another within the same process requires a mode switch to the kernel. To illustrate the differences, Table 4.1 shows the results of measurements taken on a uniprocessor VAX computer running a UNIX-like OS. The two benchmarks are as follows: Null Fork, the time to create, schedule, execute, and complete a process/thread that invokes the null procedure (i.e., the overhead of forking a process/thread); and Signal-Wait, the time for a process/thread to signal a waiting process/thread and then wait on a condition (i.e., the overhead of synchronizing two processes/threads together). We see that there is</a:t>
            </a:r>
          </a:p>
          <a:p>
            <a:r>
              <a:rPr lang="en-US" altLang="en-US"/>
              <a:t>an order of magnitude or more of difference between ULTs and KLTs and similarly between KLTs and processes.</a:t>
            </a:r>
          </a:p>
        </p:txBody>
      </p:sp>
      <p:sp>
        <p:nvSpPr>
          <p:cNvPr id="4" name="Slide Number Placeholder 3">
            <a:extLst>
              <a:ext uri="{FF2B5EF4-FFF2-40B4-BE49-F238E27FC236}">
                <a16:creationId xmlns:a16="http://schemas.microsoft.com/office/drawing/2014/main" id="{140DCE03-7998-41A9-8357-71B7D82A6399}"/>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4335CC3-609C-4359-BC1B-7D07562F4004}"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E1ADECA3-383B-4712-BE9B-7933CC56EE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8E544A32-2765-4F32-91A5-A3613702E6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i="1"/>
              <a:t>COMBINED APPROACHES </a:t>
            </a:r>
          </a:p>
          <a:p>
            <a:r>
              <a:rPr lang="en-US" altLang="en-US" i="1"/>
              <a:t>Some operating systems provide a combined ULT/ </a:t>
            </a:r>
            <a:r>
              <a:rPr lang="en-US" altLang="en-US"/>
              <a:t>KLT facility ( Figure 4.5c ). In a combined system, thread creation is done completely in user space, as is the bulk of the scheduling and synchronization of threads within an application. The multiple ULTs from a single application are mapped onto some (smaller or equal) number of KLTs. The programmer may</a:t>
            </a:r>
          </a:p>
          <a:p>
            <a:r>
              <a:rPr lang="en-US" altLang="en-US"/>
              <a:t>adjust the number of KLTs for a particular application and processor to achieve the best overall results. In a combined approach, multiple threads within the same application can run in parallel on multiple processors, and a blocking system call need not block the entire process. If properly designed, this approach should combine the advantages of the pure ULT and KLT approaches while minimizing the disadvantages. Solaris is a good example of an OS using this combined approach. The current Solaris version limits the ULT/KLT relationship to be one-to-one.</a:t>
            </a:r>
          </a:p>
        </p:txBody>
      </p:sp>
      <p:sp>
        <p:nvSpPr>
          <p:cNvPr id="4" name="Slide Number Placeholder 3">
            <a:extLst>
              <a:ext uri="{FF2B5EF4-FFF2-40B4-BE49-F238E27FC236}">
                <a16:creationId xmlns:a16="http://schemas.microsoft.com/office/drawing/2014/main" id="{FDF40304-4D1C-47FB-BC32-45B0F9266523}"/>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C2459DC-0143-4EA5-94D2-0CE7678451E6}" type="slidenum">
              <a:rPr lang="en-US" altLang="en-US">
                <a:latin typeface="Calibri" panose="020F0502020204030204" pitchFamily="34" charset="0"/>
              </a:rPr>
              <a:pPr eaLnBrk="1" hangingPunct="1"/>
              <a:t>48</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8E27D737-1D58-43AF-8D57-6952122CFE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ＭＳ Ｐゴシック" panose="020B0600070205080204" pitchFamily="34" charset="-128"/>
              </a:defRPr>
            </a:lvl1pPr>
            <a:lvl2pPr marL="742950" indent="-285750" defTabSz="912813">
              <a:defRPr>
                <a:solidFill>
                  <a:schemeClr val="tx1"/>
                </a:solidFill>
                <a:latin typeface="Verdana" panose="020B0604030504040204" pitchFamily="34" charset="0"/>
                <a:ea typeface="ＭＳ Ｐゴシック" panose="020B0600070205080204" pitchFamily="34" charset="-128"/>
              </a:defRPr>
            </a:lvl2pPr>
            <a:lvl3pPr marL="1143000" indent="-228600" defTabSz="912813">
              <a:defRPr>
                <a:solidFill>
                  <a:schemeClr val="tx1"/>
                </a:solidFill>
                <a:latin typeface="Verdana" panose="020B0604030504040204" pitchFamily="34" charset="0"/>
                <a:ea typeface="ＭＳ Ｐゴシック" panose="020B0600070205080204" pitchFamily="34" charset="-128"/>
              </a:defRPr>
            </a:lvl3pPr>
            <a:lvl4pPr marL="1600200" indent="-228600" defTabSz="912813">
              <a:defRPr>
                <a:solidFill>
                  <a:schemeClr val="tx1"/>
                </a:solidFill>
                <a:latin typeface="Verdana" panose="020B0604030504040204" pitchFamily="34" charset="0"/>
                <a:ea typeface="ＭＳ Ｐゴシック" panose="020B0600070205080204" pitchFamily="34" charset="-128"/>
              </a:defRPr>
            </a:lvl4pPr>
            <a:lvl5pPr marL="2057400" indent="-228600" defTabSz="912813">
              <a:defRPr>
                <a:solidFill>
                  <a:schemeClr val="tx1"/>
                </a:solidFill>
                <a:latin typeface="Verdana" panose="020B060403050404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CCC3F8E0-A33A-41BD-8F5B-765B78515DC1}"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62467" name="Rectangle 2">
            <a:extLst>
              <a:ext uri="{FF2B5EF4-FFF2-40B4-BE49-F238E27FC236}">
                <a16:creationId xmlns:a16="http://schemas.microsoft.com/office/drawing/2014/main" id="{0A9A8091-2F11-4B64-8F1E-D8B57998552A}"/>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F9FAF647-61C3-44B1-B3C4-B3DC5EF15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A3334A84-BE2C-4C6E-B6CA-7BA48A220F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A75687E7-8AAF-4FBC-9C32-5FBE044652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To distinguish the two characteristics, the unit of dispatching is usually referred to as a thread or </a:t>
            </a:r>
            <a:r>
              <a:rPr lang="en-US" altLang="en-US" b="1"/>
              <a:t>lightweight process , </a:t>
            </a:r>
            <a:r>
              <a:rPr lang="en-US" altLang="en-US"/>
              <a:t>while the unit of resource ownership is usually referred to as a </a:t>
            </a:r>
            <a:r>
              <a:rPr lang="en-US" altLang="en-US" b="1"/>
              <a:t>process or task .</a:t>
            </a:r>
            <a:endParaRPr lang="en-US" altLang="en-US"/>
          </a:p>
          <a:p>
            <a:endParaRPr lang="en-US" altLang="en-US"/>
          </a:p>
          <a:p>
            <a:r>
              <a:rPr lang="en-US" altLang="en-US" i="1"/>
              <a:t>Multithreading </a:t>
            </a:r>
            <a:r>
              <a:rPr lang="en-US" altLang="en-US"/>
              <a:t>refers to the ability of an OS to support multiple, concurrent paths of execution within a single process. </a:t>
            </a:r>
            <a:endParaRPr lang="en-NZ" altLang="en-US"/>
          </a:p>
          <a:p>
            <a:endParaRPr lang="en-US" altLang="en-US"/>
          </a:p>
        </p:txBody>
      </p:sp>
      <p:sp>
        <p:nvSpPr>
          <p:cNvPr id="4" name="Slide Number Placeholder 3">
            <a:extLst>
              <a:ext uri="{FF2B5EF4-FFF2-40B4-BE49-F238E27FC236}">
                <a16:creationId xmlns:a16="http://schemas.microsoft.com/office/drawing/2014/main" id="{1907893B-DE1D-4D19-81A2-43D2BB1B14CD}"/>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7E5181C-848B-4CB5-B99B-3182F61DD79F}" type="slidenum">
              <a:rPr lang="en-US" altLang="en-US">
                <a:latin typeface="Calibri" panose="020F0502020204030204" pitchFamily="34" charset="0"/>
              </a:rPr>
              <a:pPr eaLnBrk="1" hangingPunct="1"/>
              <a:t>31</a:t>
            </a:fld>
            <a:endParaRPr lang="en-US"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1B7AAB4C-AB71-4914-A0C8-9496EC9CB0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ＭＳ Ｐゴシック" panose="020B0600070205080204" pitchFamily="34" charset="-128"/>
              </a:defRPr>
            </a:lvl1pPr>
            <a:lvl2pPr marL="742950" indent="-285750" defTabSz="912813">
              <a:defRPr>
                <a:solidFill>
                  <a:schemeClr val="tx1"/>
                </a:solidFill>
                <a:latin typeface="Verdana" panose="020B0604030504040204" pitchFamily="34" charset="0"/>
                <a:ea typeface="ＭＳ Ｐゴシック" panose="020B0600070205080204" pitchFamily="34" charset="-128"/>
              </a:defRPr>
            </a:lvl2pPr>
            <a:lvl3pPr marL="1143000" indent="-228600" defTabSz="912813">
              <a:defRPr>
                <a:solidFill>
                  <a:schemeClr val="tx1"/>
                </a:solidFill>
                <a:latin typeface="Verdana" panose="020B0604030504040204" pitchFamily="34" charset="0"/>
                <a:ea typeface="ＭＳ Ｐゴシック" panose="020B0600070205080204" pitchFamily="34" charset="-128"/>
              </a:defRPr>
            </a:lvl3pPr>
            <a:lvl4pPr marL="1600200" indent="-228600" defTabSz="912813">
              <a:defRPr>
                <a:solidFill>
                  <a:schemeClr val="tx1"/>
                </a:solidFill>
                <a:latin typeface="Verdana" panose="020B0604030504040204" pitchFamily="34" charset="0"/>
                <a:ea typeface="ＭＳ Ｐゴシック" panose="020B0600070205080204" pitchFamily="34" charset="-128"/>
              </a:defRPr>
            </a:lvl4pPr>
            <a:lvl5pPr marL="2057400" indent="-228600" defTabSz="912813">
              <a:defRPr>
                <a:solidFill>
                  <a:schemeClr val="tx1"/>
                </a:solidFill>
                <a:latin typeface="Verdana" panose="020B060403050404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77D3743F-667A-4B5D-A0ED-1BAAB9ED0ABC}"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63491" name="Rectangle 2">
            <a:extLst>
              <a:ext uri="{FF2B5EF4-FFF2-40B4-BE49-F238E27FC236}">
                <a16:creationId xmlns:a16="http://schemas.microsoft.com/office/drawing/2014/main" id="{9878DBB0-0F76-4352-8B9A-E4F349CF84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0565F2B4-9F1D-4C3F-BDC8-AF6CDDE264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AE838FAF-1FB4-461C-8377-59C306B55C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ＭＳ Ｐゴシック" panose="020B0600070205080204" pitchFamily="34" charset="-128"/>
              </a:defRPr>
            </a:lvl1pPr>
            <a:lvl2pPr marL="742950" indent="-285750" defTabSz="912813">
              <a:defRPr>
                <a:solidFill>
                  <a:schemeClr val="tx1"/>
                </a:solidFill>
                <a:latin typeface="Verdana" panose="020B0604030504040204" pitchFamily="34" charset="0"/>
                <a:ea typeface="ＭＳ Ｐゴシック" panose="020B0600070205080204" pitchFamily="34" charset="-128"/>
              </a:defRPr>
            </a:lvl2pPr>
            <a:lvl3pPr marL="1143000" indent="-228600" defTabSz="912813">
              <a:defRPr>
                <a:solidFill>
                  <a:schemeClr val="tx1"/>
                </a:solidFill>
                <a:latin typeface="Verdana" panose="020B0604030504040204" pitchFamily="34" charset="0"/>
                <a:ea typeface="ＭＳ Ｐゴシック" panose="020B0600070205080204" pitchFamily="34" charset="-128"/>
              </a:defRPr>
            </a:lvl3pPr>
            <a:lvl4pPr marL="1600200" indent="-228600" defTabSz="912813">
              <a:defRPr>
                <a:solidFill>
                  <a:schemeClr val="tx1"/>
                </a:solidFill>
                <a:latin typeface="Verdana" panose="020B0604030504040204" pitchFamily="34" charset="0"/>
                <a:ea typeface="ＭＳ Ｐゴシック" panose="020B0600070205080204" pitchFamily="34" charset="-128"/>
              </a:defRPr>
            </a:lvl4pPr>
            <a:lvl5pPr marL="2057400" indent="-228600" defTabSz="912813">
              <a:defRPr>
                <a:solidFill>
                  <a:schemeClr val="tx1"/>
                </a:solidFill>
                <a:latin typeface="Verdana" panose="020B060403050404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F7BA3659-4C86-4DD3-9070-60FD70D4DADC}"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64515" name="Rectangle 2">
            <a:extLst>
              <a:ext uri="{FF2B5EF4-FFF2-40B4-BE49-F238E27FC236}">
                <a16:creationId xmlns:a16="http://schemas.microsoft.com/office/drawing/2014/main" id="{07670407-818F-4339-94AB-1C96595C6A3C}"/>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2A0CD58C-2924-475C-A493-13410037E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0410427-B942-4422-98D1-03B6C5BB2D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ＭＳ Ｐゴシック" panose="020B0600070205080204" pitchFamily="34" charset="-128"/>
              </a:defRPr>
            </a:lvl1pPr>
            <a:lvl2pPr marL="742950" indent="-285750" defTabSz="912813">
              <a:defRPr>
                <a:solidFill>
                  <a:schemeClr val="tx1"/>
                </a:solidFill>
                <a:latin typeface="Verdana" panose="020B0604030504040204" pitchFamily="34" charset="0"/>
                <a:ea typeface="ＭＳ Ｐゴシック" panose="020B0600070205080204" pitchFamily="34" charset="-128"/>
              </a:defRPr>
            </a:lvl2pPr>
            <a:lvl3pPr marL="1143000" indent="-228600" defTabSz="912813">
              <a:defRPr>
                <a:solidFill>
                  <a:schemeClr val="tx1"/>
                </a:solidFill>
                <a:latin typeface="Verdana" panose="020B0604030504040204" pitchFamily="34" charset="0"/>
                <a:ea typeface="ＭＳ Ｐゴシック" panose="020B0600070205080204" pitchFamily="34" charset="-128"/>
              </a:defRPr>
            </a:lvl3pPr>
            <a:lvl4pPr marL="1600200" indent="-228600" defTabSz="912813">
              <a:defRPr>
                <a:solidFill>
                  <a:schemeClr val="tx1"/>
                </a:solidFill>
                <a:latin typeface="Verdana" panose="020B0604030504040204" pitchFamily="34" charset="0"/>
                <a:ea typeface="ＭＳ Ｐゴシック" panose="020B0600070205080204" pitchFamily="34" charset="-128"/>
              </a:defRPr>
            </a:lvl4pPr>
            <a:lvl5pPr marL="2057400" indent="-228600" defTabSz="912813">
              <a:defRPr>
                <a:solidFill>
                  <a:schemeClr val="tx1"/>
                </a:solidFill>
                <a:latin typeface="Verdana" panose="020B060403050404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8C3E11AD-9174-4047-9532-2A11F0DFEE9B}"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65539" name="Rectangle 2">
            <a:extLst>
              <a:ext uri="{FF2B5EF4-FFF2-40B4-BE49-F238E27FC236}">
                <a16:creationId xmlns:a16="http://schemas.microsoft.com/office/drawing/2014/main" id="{9327B7C3-12B5-41C3-BAE9-9E4970C7B40D}"/>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72A6E09B-13C3-448C-907A-7A0E58168B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E1A72D6-BA2B-46A3-9859-09CE95983D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05AF959F-A883-4B5D-9A80-8CBCB8F20F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Thus, all of the threads of a process share the state and resources of that process. They reside in the same address space and have access to the same data. When one thread alters an item of data in memory, other threads see the results if and when they access that item. If one thread opens a file with read privileges, other threads in the same process can also read from that file.</a:t>
            </a:r>
          </a:p>
          <a:p>
            <a:endParaRPr lang="en-US" altLang="en-US"/>
          </a:p>
          <a:p>
            <a:r>
              <a:rPr lang="en-US" altLang="en-US"/>
              <a:t>The key benefits of threads derive from the performance implications:</a:t>
            </a:r>
          </a:p>
          <a:p>
            <a:r>
              <a:rPr lang="en-US" altLang="en-US" b="1"/>
              <a:t>1. </a:t>
            </a:r>
            <a:r>
              <a:rPr lang="en-US" altLang="en-US"/>
              <a:t>It takes far less time to create a new thread in an existing process than to</a:t>
            </a:r>
          </a:p>
          <a:p>
            <a:r>
              <a:rPr lang="en-US" altLang="en-US"/>
              <a:t>create a brand-new process. Studies done by the Mach developers show that</a:t>
            </a:r>
          </a:p>
          <a:p>
            <a:r>
              <a:rPr lang="en-US" altLang="en-US"/>
              <a:t>thread creation is ten times faster than process creation in UNIX [TEVA87].</a:t>
            </a:r>
          </a:p>
          <a:p>
            <a:r>
              <a:rPr lang="en-US" altLang="en-US" b="1"/>
              <a:t>2. </a:t>
            </a:r>
            <a:r>
              <a:rPr lang="en-US" altLang="en-US"/>
              <a:t>It takes less time to terminate a thread than a process.</a:t>
            </a:r>
          </a:p>
          <a:p>
            <a:r>
              <a:rPr lang="en-US" altLang="en-US" b="1"/>
              <a:t>3. </a:t>
            </a:r>
            <a:r>
              <a:rPr lang="en-US" altLang="en-US"/>
              <a:t>It takes less time to switch between two threads within the same process than to switch between processes.</a:t>
            </a:r>
          </a:p>
          <a:p>
            <a:r>
              <a:rPr lang="en-US" altLang="en-US" b="1"/>
              <a:t>4. </a:t>
            </a:r>
            <a:r>
              <a:rPr lang="en-US" altLang="en-US"/>
              <a:t>Threads enhance efficiency in communication between different executing programs. In most operating systems, communication between independent processes requires the intervention of the kernel to provide protection and the mechanisms needed for communication. However, because threads within the same process share memory and files, they can communicate with each other without invoking the kernel.</a:t>
            </a:r>
          </a:p>
          <a:p>
            <a:endParaRPr lang="en-US" altLang="en-US"/>
          </a:p>
          <a:p>
            <a:r>
              <a:rPr lang="en-US" altLang="en-US"/>
              <a:t>Thus, if there is an application or function that should be implemented as a set of related units of execution, it is far more efficient to do so as a collection of threads rather than a collection of separate processes.</a:t>
            </a:r>
          </a:p>
        </p:txBody>
      </p:sp>
      <p:sp>
        <p:nvSpPr>
          <p:cNvPr id="4" name="Slide Number Placeholder 3">
            <a:extLst>
              <a:ext uri="{FF2B5EF4-FFF2-40B4-BE49-F238E27FC236}">
                <a16:creationId xmlns:a16="http://schemas.microsoft.com/office/drawing/2014/main" id="{773BFCF3-0915-49D0-A172-BAD973D2C5E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ECEC36-0E62-41E8-877C-C54957823DBC}" type="slidenum">
              <a:rPr lang="en-US" altLang="en-US">
                <a:latin typeface="Calibri" panose="020F0502020204030204" pitchFamily="34" charset="0"/>
              </a:rPr>
              <a:pPr eaLnBrk="1" hangingPunct="1"/>
              <a:t>32</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D84D0BC5-60A2-4018-81B1-6A23C08A7F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8694F299-4F4B-4540-86E3-04B8E4E968E2}"/>
              </a:ext>
            </a:extLst>
          </p:cNvPr>
          <p:cNvSpPr>
            <a:spLocks noGrp="1"/>
          </p:cNvSpPr>
          <p:nvPr>
            <p:ph type="body" idx="1"/>
          </p:nvPr>
        </p:nvSpPr>
        <p:spPr/>
        <p:txBody>
          <a:bodyPr>
            <a:normAutofit/>
          </a:bodyPr>
          <a:lstStyle/>
          <a:p>
            <a:pPr>
              <a:defRPr/>
            </a:pPr>
            <a:r>
              <a:rPr lang="en-US" dirty="0"/>
              <a:t>The traditional approach of a single thread of execution per process, in which the concept of a thread is not recognized, is referred to as a single-threaded approach. The two arrangements shown in the left half of Figure 4.1 are single-threaded approaches. MS-DOS is an example of an OS that supports a single user process and a single thread.</a:t>
            </a:r>
            <a:endParaRPr lang="en-NZ" dirty="0"/>
          </a:p>
        </p:txBody>
      </p:sp>
      <p:sp>
        <p:nvSpPr>
          <p:cNvPr id="4" name="Slide Number Placeholder 3">
            <a:extLst>
              <a:ext uri="{FF2B5EF4-FFF2-40B4-BE49-F238E27FC236}">
                <a16:creationId xmlns:a16="http://schemas.microsoft.com/office/drawing/2014/main" id="{4C5C425A-6479-46B3-97EC-65FCA79A2AD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D37200-4C2B-490D-9581-02C2ED3F0427}"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B429E4CD-FB46-4AD1-8378-0BE90C6B8C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99608A7E-8E5F-452E-9EC0-9AFE4D1789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right half of Figure 4.1 depicts multithreaded approaches. A Java run-time environment is an example of a system of one process with multiple threads. Of interest in this section is the use of multiple processes, each of which supports multiple threads. This approach is taken in Windows, Solaris, and many modern versions of UNIX, among others. In this section we give a general description of multithreading; the details of the Windows, Solaris, and Linux approaches are discussed later in this chapter.</a:t>
            </a:r>
            <a:endParaRPr lang="en-NZ" altLang="en-US"/>
          </a:p>
        </p:txBody>
      </p:sp>
      <p:sp>
        <p:nvSpPr>
          <p:cNvPr id="4" name="Slide Number Placeholder 3">
            <a:extLst>
              <a:ext uri="{FF2B5EF4-FFF2-40B4-BE49-F238E27FC236}">
                <a16:creationId xmlns:a16="http://schemas.microsoft.com/office/drawing/2014/main" id="{974AEB5D-93A5-42EA-95C0-A671066A3E38}"/>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10F622A-5A6A-482C-A267-08DF67CBAFC5}"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EB3CE714-F883-4AA0-AE03-09C20C9598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C0CF7113-6138-4622-9795-8DD92ABD9E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a multithreaded environment, a process is defined as the unit of resource allocation and a unit of protection. The following are associated with processes:</a:t>
            </a:r>
          </a:p>
          <a:p>
            <a:endParaRPr lang="en-US" altLang="en-US"/>
          </a:p>
          <a:p>
            <a:r>
              <a:rPr lang="en-US" altLang="en-US"/>
              <a:t>• A virtual address space that holds the process image</a:t>
            </a:r>
          </a:p>
          <a:p>
            <a:r>
              <a:rPr lang="en-US" altLang="en-US"/>
              <a:t>• Protected access to processors, other processes (for interprocess communication), files, and I/O resources (devices and channels)</a:t>
            </a:r>
          </a:p>
        </p:txBody>
      </p:sp>
      <p:sp>
        <p:nvSpPr>
          <p:cNvPr id="4" name="Slide Number Placeholder 3">
            <a:extLst>
              <a:ext uri="{FF2B5EF4-FFF2-40B4-BE49-F238E27FC236}">
                <a16:creationId xmlns:a16="http://schemas.microsoft.com/office/drawing/2014/main" id="{4FF4CE32-1DED-4398-AC51-EEB8DDDC8CB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DEB54D3-1C2E-4D2F-A576-1F618C860C3F}"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B5881778-8CA1-4756-82BD-A1F0874A3E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75DA0191-F25B-41E1-8FDD-E80C65EFB1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Windows supports concurrency among processes because threads in different processes may execute concurrently (appear to run at the same time). Moreover, multiple threads within the same process may be allocated to separate processors and execute simultaneously (actually run at the same time). A multithreaded process achieves concurrency without the overhead of using multiple processes. Threads within the same process can exchange information through their common address space and have access to the shared resources of the process. Threads in different processes can exchange information through shared memory that has been set up between the two processes.</a:t>
            </a:r>
          </a:p>
          <a:p>
            <a:endParaRPr lang="en-US" altLang="en-US" dirty="0"/>
          </a:p>
          <a:p>
            <a:r>
              <a:rPr lang="en-US" altLang="en-US" dirty="0"/>
              <a:t>An object-oriented multithreaded process is an efficient means of implementing a server application. For example, one server process can service a number of clients concurrently.</a:t>
            </a:r>
          </a:p>
        </p:txBody>
      </p:sp>
      <p:sp>
        <p:nvSpPr>
          <p:cNvPr id="4" name="Slide Number Placeholder 3">
            <a:extLst>
              <a:ext uri="{FF2B5EF4-FFF2-40B4-BE49-F238E27FC236}">
                <a16:creationId xmlns:a16="http://schemas.microsoft.com/office/drawing/2014/main" id="{F50FC6C0-E7B3-46B3-A378-1A7296E316B9}"/>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050259-E442-41CE-95EE-C2B834A95366}" type="slidenum">
              <a:rPr lang="en-US" altLang="en-US">
                <a:latin typeface="Calibri" panose="020F0502020204030204" pitchFamily="34" charset="0"/>
              </a:rPr>
              <a:pPr eaLnBrk="1" hangingPunct="1"/>
              <a:t>36</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E8DD0D83-D19C-4B49-94A5-03A65C19D3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57767627-A8A2-4A80-827A-DEAB39A0DD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Within a process, there may be one or more threads, each with the following:</a:t>
            </a:r>
          </a:p>
          <a:p>
            <a:endParaRPr lang="en-US" altLang="en-US"/>
          </a:p>
          <a:p>
            <a:r>
              <a:rPr lang="en-US" altLang="en-US"/>
              <a:t>• A thread execution state (Running, Ready, etc.)</a:t>
            </a:r>
          </a:p>
          <a:p>
            <a:r>
              <a:rPr lang="en-US" altLang="en-US"/>
              <a:t>• A saved thread context when not running; one way to view a thread is as an independent program counter operating within a process</a:t>
            </a:r>
          </a:p>
          <a:p>
            <a:r>
              <a:rPr lang="en-US" altLang="en-US"/>
              <a:t>• An execution stack</a:t>
            </a:r>
          </a:p>
          <a:p>
            <a:r>
              <a:rPr lang="en-US" altLang="en-US"/>
              <a:t>• Some per-thread static storage for local variables</a:t>
            </a:r>
          </a:p>
          <a:p>
            <a:r>
              <a:rPr lang="en-US" altLang="en-US"/>
              <a:t>• Access to the memory and resources of its process, shared with all other threads in that process</a:t>
            </a:r>
          </a:p>
        </p:txBody>
      </p:sp>
      <p:sp>
        <p:nvSpPr>
          <p:cNvPr id="4" name="Slide Number Placeholder 3">
            <a:extLst>
              <a:ext uri="{FF2B5EF4-FFF2-40B4-BE49-F238E27FC236}">
                <a16:creationId xmlns:a16="http://schemas.microsoft.com/office/drawing/2014/main" id="{332D21D0-3D38-4B3B-90BC-BC45C1C21CAB}"/>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516FCA-67E9-4FF6-8DE6-471304323683}" type="slidenum">
              <a:rPr lang="en-US" altLang="en-US">
                <a:latin typeface="Calibri" panose="020F0502020204030204" pitchFamily="34" charset="0"/>
              </a:rPr>
              <a:pPr eaLnBrk="1" hangingPunct="1"/>
              <a:t>37</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BDD40F80-4DCB-4E92-9B7F-8CDAEB0F9D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6D45BDD5-BF31-4AC8-AC41-6D488FDD3739}"/>
              </a:ext>
            </a:extLst>
          </p:cNvPr>
          <p:cNvSpPr>
            <a:spLocks noGrp="1"/>
          </p:cNvSpPr>
          <p:nvPr>
            <p:ph type="body" idx="1"/>
          </p:nvPr>
        </p:nvSpPr>
        <p:spPr/>
        <p:txBody>
          <a:bodyPr>
            <a:normAutofit/>
          </a:bodyPr>
          <a:lstStyle/>
          <a:p>
            <a:pPr>
              <a:defRPr/>
            </a:pPr>
            <a:r>
              <a:rPr lang="en-US" dirty="0"/>
              <a:t>Figure 4.2 illustrates the distinction between threads and processes from the point of view of process management. In a single-threaded process model (i.e., there is no distinct concept of thread), the representation of a process includes its process control block and user address space, as well as user and kernel stacks to manage the call/return behavior of the execution of the process. While the process is running, it controls the processor registers. The contents of these registers are saved when the process is not running. In a multithreaded environment, there is still a single process control block and user address space associated with the process, but now there are separate stacks for each thread, as well as a separate control block for each thread containing register values, priority, and other thread-related state information.</a:t>
            </a:r>
          </a:p>
        </p:txBody>
      </p:sp>
      <p:sp>
        <p:nvSpPr>
          <p:cNvPr id="4" name="Slide Number Placeholder 3">
            <a:extLst>
              <a:ext uri="{FF2B5EF4-FFF2-40B4-BE49-F238E27FC236}">
                <a16:creationId xmlns:a16="http://schemas.microsoft.com/office/drawing/2014/main" id="{F2119EAF-830A-46EE-9B5D-55DFCE930612}"/>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4E183F-54A7-4271-94BD-25AE12F34B47}" type="slidenum">
              <a:rPr lang="en-US" altLang="en-US">
                <a:latin typeface="Calibri" panose="020F0502020204030204" pitchFamily="34" charset="0"/>
              </a:rPr>
              <a:pPr eaLnBrk="1" hangingPunct="1"/>
              <a:t>38</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9BFC-31E3-49DF-AFB7-FD983C3567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2B4B1-6F5F-4616-B28C-44D48E268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1D5C8E-5AB8-45E4-B98D-734EC6C3D651}"/>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4166F29A-E52F-4EEB-A408-8F1D867CB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61C5E-BA53-474A-BE80-49F3849D7639}"/>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1489610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06F0-D32A-42C6-84F5-575D700FEA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ECD6A9-1B1D-42CF-A6BD-1AA5453E1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22672-5BC1-4B72-8571-2D1F32863AED}"/>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2F477D45-DDC8-47AA-BB19-D6D0C159E9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162D8-295B-444C-B28C-6DC89A135F1C}"/>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382697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5434FA-A4C9-42FF-A441-405BAF5D66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4500E-CE77-4449-A0A9-70E387200E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F95951-C99B-4C5E-B17D-29642D889A38}"/>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19C95532-B837-4839-A2A9-73D4F3499F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3934A-FACA-41A5-BEDC-4E4025B055B3}"/>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2405435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5E65-A3F6-4EB0-BC57-09B142F4FE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CF40AB-0B9B-4739-8514-A0C0F1B366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B2951-520B-42D6-AB2D-1C6851BBEA22}"/>
              </a:ext>
            </a:extLst>
          </p:cNvPr>
          <p:cNvSpPr>
            <a:spLocks noGrp="1"/>
          </p:cNvSpPr>
          <p:nvPr>
            <p:ph type="dt" sz="half" idx="10"/>
          </p:nvPr>
        </p:nvSpPr>
        <p:spPr/>
        <p:txBody>
          <a:bodyPr/>
          <a:lstStyle/>
          <a:p>
            <a:fld id="{4719A69D-20FF-41E6-9E3D-5337FA75EC23}" type="datetimeFigureOut">
              <a:rPr lang="en-IN" smtClean="0"/>
              <a:t>01-03-2023</a:t>
            </a:fld>
            <a:endParaRPr lang="en-IN"/>
          </a:p>
        </p:txBody>
      </p:sp>
      <p:sp>
        <p:nvSpPr>
          <p:cNvPr id="5" name="Footer Placeholder 4">
            <a:extLst>
              <a:ext uri="{FF2B5EF4-FFF2-40B4-BE49-F238E27FC236}">
                <a16:creationId xmlns:a16="http://schemas.microsoft.com/office/drawing/2014/main" id="{9068079D-F616-4FB5-8735-5DDB1707B9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ED8271-B9C0-4E05-BA81-65DF7632552E}"/>
              </a:ext>
            </a:extLst>
          </p:cNvPr>
          <p:cNvSpPr>
            <a:spLocks noGrp="1"/>
          </p:cNvSpPr>
          <p:nvPr>
            <p:ph type="sldNum" sz="quarter" idx="12"/>
          </p:nvPr>
        </p:nvSpPr>
        <p:spPr/>
        <p:txBody>
          <a:bodyPr/>
          <a:lstStyle/>
          <a:p>
            <a:fld id="{C1A558CD-F269-4A8E-95D8-B63B2D60BBF4}" type="slidenum">
              <a:rPr lang="en-IN" smtClean="0"/>
              <a:t>‹#›</a:t>
            </a:fld>
            <a:endParaRPr lang="en-IN"/>
          </a:p>
        </p:txBody>
      </p:sp>
    </p:spTree>
    <p:extLst>
      <p:ext uri="{BB962C8B-B14F-4D97-AF65-F5344CB8AC3E}">
        <p14:creationId xmlns:p14="http://schemas.microsoft.com/office/powerpoint/2010/main" val="930414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useBgFill="1">
        <p:nvSpPr>
          <p:cNvPr id="5" name="Rectangle 9">
            <a:extLst>
              <a:ext uri="{FF2B5EF4-FFF2-40B4-BE49-F238E27FC236}">
                <a16:creationId xmlns:a16="http://schemas.microsoft.com/office/drawing/2014/main" id="{9132639D-7095-48B2-BFA9-8172DEAB2219}"/>
              </a:ext>
            </a:extLst>
          </p:cNvPr>
          <p:cNvSpPr/>
          <p:nvPr/>
        </p:nvSpPr>
        <p:spPr>
          <a:xfrm>
            <a:off x="474134" y="347664"/>
            <a:ext cx="11243733" cy="2352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a:p>
        </p:txBody>
      </p:sp>
      <p:sp>
        <p:nvSpPr>
          <p:cNvPr id="6" name="Rectangle 7">
            <a:extLst>
              <a:ext uri="{FF2B5EF4-FFF2-40B4-BE49-F238E27FC236}">
                <a16:creationId xmlns:a16="http://schemas.microsoft.com/office/drawing/2014/main" id="{36FFDD95-AA76-48C7-A067-8C572E706BD4}"/>
              </a:ext>
            </a:extLst>
          </p:cNvPr>
          <p:cNvSpPr/>
          <p:nvPr/>
        </p:nvSpPr>
        <p:spPr>
          <a:xfrm>
            <a:off x="427567" y="320675"/>
            <a:ext cx="11336867" cy="621665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a:p>
        </p:txBody>
      </p:sp>
      <p:sp>
        <p:nvSpPr>
          <p:cNvPr id="7" name="Rectangle 8">
            <a:extLst>
              <a:ext uri="{FF2B5EF4-FFF2-40B4-BE49-F238E27FC236}">
                <a16:creationId xmlns:a16="http://schemas.microsoft.com/office/drawing/2014/main" id="{0404009E-FF2F-43F3-9F57-B5CD729C071D}"/>
              </a:ext>
            </a:extLst>
          </p:cNvPr>
          <p:cNvSpPr/>
          <p:nvPr/>
        </p:nvSpPr>
        <p:spPr>
          <a:xfrm rot="5400000">
            <a:off x="8455025" y="3271308"/>
            <a:ext cx="5943600" cy="31538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a:p>
        </p:txBody>
      </p:sp>
      <p:sp>
        <p:nvSpPr>
          <p:cNvPr id="2" name="Title 1"/>
          <p:cNvSpPr>
            <a:spLocks noGrp="1"/>
          </p:cNvSpPr>
          <p:nvPr>
            <p:ph type="title"/>
          </p:nvPr>
        </p:nvSpPr>
        <p:spPr>
          <a:xfrm>
            <a:off x="877824" y="1644868"/>
            <a:ext cx="4876800" cy="1098332"/>
          </a:xfrm>
        </p:spPr>
        <p:txBody>
          <a:bodyPr/>
          <a:lstStyle>
            <a:lvl1pPr algn="l">
              <a:defRPr sz="3600" b="0">
                <a:solidFill>
                  <a:schemeClr val="accent1"/>
                </a:solidFill>
                <a:effectLst/>
              </a:defRPr>
            </a:lvl1pPr>
          </a:lstStyle>
          <a:p>
            <a:r>
              <a:rPr lang="en-US"/>
              <a:t>Click to edit Master title style</a:t>
            </a:r>
            <a:endParaRPr/>
          </a:p>
        </p:txBody>
      </p:sp>
      <p:sp>
        <p:nvSpPr>
          <p:cNvPr id="4" name="Text Placeholder 3"/>
          <p:cNvSpPr>
            <a:spLocks noGrp="1"/>
          </p:cNvSpPr>
          <p:nvPr>
            <p:ph type="body" sz="half" idx="2"/>
          </p:nvPr>
        </p:nvSpPr>
        <p:spPr>
          <a:xfrm>
            <a:off x="877824" y="2774732"/>
            <a:ext cx="48768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Picture Placeholder 10"/>
          <p:cNvSpPr>
            <a:spLocks noGrp="1"/>
          </p:cNvSpPr>
          <p:nvPr>
            <p:ph type="pic" sz="quarter" idx="13"/>
          </p:nvPr>
        </p:nvSpPr>
        <p:spPr>
          <a:xfrm>
            <a:off x="6437376" y="457200"/>
            <a:ext cx="4828032" cy="5943600"/>
          </a:xfrm>
        </p:spPr>
        <p:txBody>
          <a:bodyPr rtlCol="0">
            <a:normAutofit/>
          </a:bodyPr>
          <a:lstStyle>
            <a:lvl1pPr>
              <a:buNone/>
              <a:defRPr/>
            </a:lvl1pPr>
          </a:lstStyle>
          <a:p>
            <a:pPr lvl="0"/>
            <a:r>
              <a:rPr lang="en-US" noProof="0" dirty="0"/>
              <a:t>Click icon to add picture</a:t>
            </a:r>
            <a:endParaRPr noProof="0" dirty="0"/>
          </a:p>
        </p:txBody>
      </p:sp>
      <p:sp>
        <p:nvSpPr>
          <p:cNvPr id="8" name="Date Placeholder 4">
            <a:extLst>
              <a:ext uri="{FF2B5EF4-FFF2-40B4-BE49-F238E27FC236}">
                <a16:creationId xmlns:a16="http://schemas.microsoft.com/office/drawing/2014/main" id="{3DEBAAC0-F8DA-4507-B63E-EED89C311549}"/>
              </a:ext>
            </a:extLst>
          </p:cNvPr>
          <p:cNvSpPr>
            <a:spLocks noGrp="1"/>
          </p:cNvSpPr>
          <p:nvPr>
            <p:ph type="dt" sz="half" idx="14"/>
          </p:nvPr>
        </p:nvSpPr>
        <p:spPr/>
        <p:txBody>
          <a:bodyPr/>
          <a:lstStyle>
            <a:lvl1pPr>
              <a:defRPr/>
            </a:lvl1pPr>
          </a:lstStyle>
          <a:p>
            <a:pPr>
              <a:defRPr/>
            </a:pPr>
            <a:fld id="{537393D5-CAFE-4C1B-9942-6FCD5503CB30}" type="datetimeFigureOut">
              <a:rPr lang="en-US"/>
              <a:pPr>
                <a:defRPr/>
              </a:pPr>
              <a:t>3/1/2023</a:t>
            </a:fld>
            <a:endParaRPr lang="en-US" dirty="0"/>
          </a:p>
        </p:txBody>
      </p:sp>
      <p:sp>
        <p:nvSpPr>
          <p:cNvPr id="9" name="Footer Placeholder 5">
            <a:extLst>
              <a:ext uri="{FF2B5EF4-FFF2-40B4-BE49-F238E27FC236}">
                <a16:creationId xmlns:a16="http://schemas.microsoft.com/office/drawing/2014/main" id="{00B5053B-2551-4661-99E0-AAA045F3A670}"/>
              </a:ext>
            </a:extLst>
          </p:cNvPr>
          <p:cNvSpPr>
            <a:spLocks noGrp="1"/>
          </p:cNvSpPr>
          <p:nvPr>
            <p:ph type="ftr" sz="quarter" idx="15"/>
          </p:nvPr>
        </p:nvSpPr>
        <p:spPr/>
        <p:txBody>
          <a:bodyPr/>
          <a:lstStyle>
            <a:lvl1pPr>
              <a:defRPr/>
            </a:lvl1pPr>
          </a:lstStyle>
          <a:p>
            <a:pPr>
              <a:defRPr/>
            </a:pPr>
            <a:endParaRPr lang="en-US"/>
          </a:p>
        </p:txBody>
      </p:sp>
      <p:sp>
        <p:nvSpPr>
          <p:cNvPr id="10" name="Slide Number Placeholder 6">
            <a:extLst>
              <a:ext uri="{FF2B5EF4-FFF2-40B4-BE49-F238E27FC236}">
                <a16:creationId xmlns:a16="http://schemas.microsoft.com/office/drawing/2014/main" id="{6F069CC5-B59A-47B3-9DAD-08EA97B591C4}"/>
              </a:ext>
            </a:extLst>
          </p:cNvPr>
          <p:cNvSpPr>
            <a:spLocks noGrp="1"/>
          </p:cNvSpPr>
          <p:nvPr>
            <p:ph type="sldNum" sz="quarter" idx="16"/>
          </p:nvPr>
        </p:nvSpPr>
        <p:spPr/>
        <p:txBody>
          <a:bodyPr/>
          <a:lstStyle>
            <a:lvl1pPr>
              <a:defRPr/>
            </a:lvl1pPr>
          </a:lstStyle>
          <a:p>
            <a:fld id="{487D7B7E-3E76-44CE-8DA7-CAD33D3E4D33}" type="slidenum">
              <a:rPr lang="en-US" altLang="en-US"/>
              <a:pPr/>
              <a:t>‹#›</a:t>
            </a:fld>
            <a:endParaRPr lang="en-US" altLang="en-US"/>
          </a:p>
        </p:txBody>
      </p:sp>
    </p:spTree>
    <p:extLst>
      <p:ext uri="{BB962C8B-B14F-4D97-AF65-F5344CB8AC3E}">
        <p14:creationId xmlns:p14="http://schemas.microsoft.com/office/powerpoint/2010/main" val="644928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15625-1940-4E5C-B3DF-6AF2B01F0F9D}"/>
              </a:ext>
            </a:extLst>
          </p:cNvPr>
          <p:cNvSpPr>
            <a:spLocks noGrp="1"/>
          </p:cNvSpPr>
          <p:nvPr>
            <p:ph type="dt" sz="half" idx="10"/>
          </p:nvPr>
        </p:nvSpPr>
        <p:spPr/>
        <p:txBody>
          <a:bodyPr/>
          <a:lstStyle/>
          <a:p>
            <a:fld id="{4719A69D-20FF-41E6-9E3D-5337FA75EC23}" type="datetimeFigureOut">
              <a:rPr lang="en-IN" smtClean="0"/>
              <a:t>01-03-2023</a:t>
            </a:fld>
            <a:endParaRPr lang="en-IN"/>
          </a:p>
        </p:txBody>
      </p:sp>
      <p:sp>
        <p:nvSpPr>
          <p:cNvPr id="3" name="Footer Placeholder 2">
            <a:extLst>
              <a:ext uri="{FF2B5EF4-FFF2-40B4-BE49-F238E27FC236}">
                <a16:creationId xmlns:a16="http://schemas.microsoft.com/office/drawing/2014/main" id="{0632821D-6F5C-4944-8E23-FBE798018DC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C2CF6C-79FB-4357-A56C-2679B9941637}"/>
              </a:ext>
            </a:extLst>
          </p:cNvPr>
          <p:cNvSpPr>
            <a:spLocks noGrp="1"/>
          </p:cNvSpPr>
          <p:nvPr>
            <p:ph type="sldNum" sz="quarter" idx="12"/>
          </p:nvPr>
        </p:nvSpPr>
        <p:spPr/>
        <p:txBody>
          <a:bodyPr/>
          <a:lstStyle/>
          <a:p>
            <a:fld id="{C1A558CD-F269-4A8E-95D8-B63B2D60BBF4}" type="slidenum">
              <a:rPr lang="en-IN" smtClean="0"/>
              <a:t>‹#›</a:t>
            </a:fld>
            <a:endParaRPr lang="en-IN"/>
          </a:p>
        </p:txBody>
      </p:sp>
    </p:spTree>
    <p:extLst>
      <p:ext uri="{BB962C8B-B14F-4D97-AF65-F5344CB8AC3E}">
        <p14:creationId xmlns:p14="http://schemas.microsoft.com/office/powerpoint/2010/main" val="234502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A089-1FB2-42B2-9BF3-968FFC9C2B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D3F570-C4D9-4B7D-892D-9E897FDE7689}"/>
              </a:ext>
            </a:extLst>
          </p:cNvPr>
          <p:cNvSpPr>
            <a:spLocks noGrp="1"/>
          </p:cNvSpPr>
          <p:nvPr>
            <p:ph type="dt" sz="half" idx="10"/>
          </p:nvPr>
        </p:nvSpPr>
        <p:spPr/>
        <p:txBody>
          <a:bodyPr/>
          <a:lstStyle/>
          <a:p>
            <a:fld id="{4719A69D-20FF-41E6-9E3D-5337FA75EC23}" type="datetimeFigureOut">
              <a:rPr lang="en-IN" smtClean="0"/>
              <a:t>01-03-2023</a:t>
            </a:fld>
            <a:endParaRPr lang="en-IN"/>
          </a:p>
        </p:txBody>
      </p:sp>
      <p:sp>
        <p:nvSpPr>
          <p:cNvPr id="4" name="Footer Placeholder 3">
            <a:extLst>
              <a:ext uri="{FF2B5EF4-FFF2-40B4-BE49-F238E27FC236}">
                <a16:creationId xmlns:a16="http://schemas.microsoft.com/office/drawing/2014/main" id="{F6DDA6C8-12E3-4F7C-A847-88A4479346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649EE1-64CE-4C69-8E9B-EC0E179F87F9}"/>
              </a:ext>
            </a:extLst>
          </p:cNvPr>
          <p:cNvSpPr>
            <a:spLocks noGrp="1"/>
          </p:cNvSpPr>
          <p:nvPr>
            <p:ph type="sldNum" sz="quarter" idx="12"/>
          </p:nvPr>
        </p:nvSpPr>
        <p:spPr/>
        <p:txBody>
          <a:bodyPr/>
          <a:lstStyle/>
          <a:p>
            <a:fld id="{C1A558CD-F269-4A8E-95D8-B63B2D60BBF4}" type="slidenum">
              <a:rPr lang="en-IN" smtClean="0"/>
              <a:t>‹#›</a:t>
            </a:fld>
            <a:endParaRPr lang="en-IN"/>
          </a:p>
        </p:txBody>
      </p:sp>
    </p:spTree>
    <p:extLst>
      <p:ext uri="{BB962C8B-B14F-4D97-AF65-F5344CB8AC3E}">
        <p14:creationId xmlns:p14="http://schemas.microsoft.com/office/powerpoint/2010/main" val="4124560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C442-8AA5-4276-9110-D1B4A5D5B8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DFE42-A6A3-438B-8867-D2C406FFEC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CE0842-A9DF-47E6-88BB-B313BBA0CB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DE3D29-4497-4742-9EC4-0732596ADE82}"/>
              </a:ext>
            </a:extLst>
          </p:cNvPr>
          <p:cNvSpPr>
            <a:spLocks noGrp="1"/>
          </p:cNvSpPr>
          <p:nvPr>
            <p:ph type="dt" sz="half" idx="10"/>
          </p:nvPr>
        </p:nvSpPr>
        <p:spPr/>
        <p:txBody>
          <a:bodyPr/>
          <a:lstStyle/>
          <a:p>
            <a:fld id="{4719A69D-20FF-41E6-9E3D-5337FA75EC23}" type="datetimeFigureOut">
              <a:rPr lang="en-IN" smtClean="0"/>
              <a:t>01-03-2023</a:t>
            </a:fld>
            <a:endParaRPr lang="en-IN"/>
          </a:p>
        </p:txBody>
      </p:sp>
      <p:sp>
        <p:nvSpPr>
          <p:cNvPr id="6" name="Footer Placeholder 5">
            <a:extLst>
              <a:ext uri="{FF2B5EF4-FFF2-40B4-BE49-F238E27FC236}">
                <a16:creationId xmlns:a16="http://schemas.microsoft.com/office/drawing/2014/main" id="{86DB4994-6D93-49AE-A715-9C236D7E4B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7FAC93-D4B5-4F3E-BEF1-E5422A598CA7}"/>
              </a:ext>
            </a:extLst>
          </p:cNvPr>
          <p:cNvSpPr>
            <a:spLocks noGrp="1"/>
          </p:cNvSpPr>
          <p:nvPr>
            <p:ph type="sldNum" sz="quarter" idx="12"/>
          </p:nvPr>
        </p:nvSpPr>
        <p:spPr/>
        <p:txBody>
          <a:bodyPr/>
          <a:lstStyle/>
          <a:p>
            <a:fld id="{C1A558CD-F269-4A8E-95D8-B63B2D60BBF4}" type="slidenum">
              <a:rPr lang="en-IN" smtClean="0"/>
              <a:t>‹#›</a:t>
            </a:fld>
            <a:endParaRPr lang="en-IN"/>
          </a:p>
        </p:txBody>
      </p:sp>
    </p:spTree>
    <p:extLst>
      <p:ext uri="{BB962C8B-B14F-4D97-AF65-F5344CB8AC3E}">
        <p14:creationId xmlns:p14="http://schemas.microsoft.com/office/powerpoint/2010/main" val="2120179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3E1E-75AF-4608-9545-B0C846E91F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869164-16FB-4EE2-93AF-AFC016FE23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D4580F-023A-4668-9C80-D72184C9F2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FF62A8-7604-4006-B529-5EBF72F31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7ED4E-EFEF-4E21-ACB2-81A9B9B37C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64835D-B835-4168-8305-734D26CE52D5}"/>
              </a:ext>
            </a:extLst>
          </p:cNvPr>
          <p:cNvSpPr>
            <a:spLocks noGrp="1"/>
          </p:cNvSpPr>
          <p:nvPr>
            <p:ph type="dt" sz="half" idx="10"/>
          </p:nvPr>
        </p:nvSpPr>
        <p:spPr/>
        <p:txBody>
          <a:bodyPr/>
          <a:lstStyle/>
          <a:p>
            <a:fld id="{4719A69D-20FF-41E6-9E3D-5337FA75EC23}" type="datetimeFigureOut">
              <a:rPr lang="en-IN" smtClean="0"/>
              <a:t>01-03-2023</a:t>
            </a:fld>
            <a:endParaRPr lang="en-IN"/>
          </a:p>
        </p:txBody>
      </p:sp>
      <p:sp>
        <p:nvSpPr>
          <p:cNvPr id="8" name="Footer Placeholder 7">
            <a:extLst>
              <a:ext uri="{FF2B5EF4-FFF2-40B4-BE49-F238E27FC236}">
                <a16:creationId xmlns:a16="http://schemas.microsoft.com/office/drawing/2014/main" id="{67D862DA-C346-4DF6-8A43-C86518EE1F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0F8B70-CE7B-4AF4-9005-B86007B7DE43}"/>
              </a:ext>
            </a:extLst>
          </p:cNvPr>
          <p:cNvSpPr>
            <a:spLocks noGrp="1"/>
          </p:cNvSpPr>
          <p:nvPr>
            <p:ph type="sldNum" sz="quarter" idx="12"/>
          </p:nvPr>
        </p:nvSpPr>
        <p:spPr/>
        <p:txBody>
          <a:bodyPr/>
          <a:lstStyle/>
          <a:p>
            <a:fld id="{C1A558CD-F269-4A8E-95D8-B63B2D60BBF4}" type="slidenum">
              <a:rPr lang="en-IN" smtClean="0"/>
              <a:t>‹#›</a:t>
            </a:fld>
            <a:endParaRPr lang="en-IN"/>
          </a:p>
        </p:txBody>
      </p:sp>
    </p:spTree>
    <p:extLst>
      <p:ext uri="{BB962C8B-B14F-4D97-AF65-F5344CB8AC3E}">
        <p14:creationId xmlns:p14="http://schemas.microsoft.com/office/powerpoint/2010/main" val="285927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1A7A-E89A-4EA9-8441-8842BCADA4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56AD4-7D4C-49F0-A825-FE5B29DFB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D5A17-9C34-41FA-BE23-BC1A1D544B5C}"/>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3EB59B68-B0CF-4EA0-AF5A-F29410B9E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74992-49EE-480D-8EE0-C3E36DA27027}"/>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86333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D939-9376-485F-9766-047D03E00D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088FF9-8F07-43BA-8DDB-F419BD706A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2F3FE-1E86-41DC-A795-9870A599D7B2}"/>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02E0801F-0053-40D1-8DD0-9833E7FEE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F13AE-91DA-48F5-85D5-1644A8CB3F91}"/>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68991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39AE-234E-4A44-BC41-29D1352EFC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CB1B78-BBD3-4F37-93E7-21F3157529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4A9131-5AD6-4C18-9BDC-7F59AFBC1F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F90993-2675-4680-A03D-66EDFC087394}"/>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6" name="Footer Placeholder 5">
            <a:extLst>
              <a:ext uri="{FF2B5EF4-FFF2-40B4-BE49-F238E27FC236}">
                <a16:creationId xmlns:a16="http://schemas.microsoft.com/office/drawing/2014/main" id="{55E2C1C0-1EF4-4558-B724-73E4D63DA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69C07-6EE0-4A0A-A04E-CCF3B22AEAC0}"/>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71826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8C22-4E4D-4CD9-A60D-59AF1617BC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B31DA7-51D9-4C3C-A0DF-B4E60AE742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5BDC2-7FBB-463C-9D97-B955C1DDE7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A1D84A-DA23-4B46-9419-6A341344E4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D820FA-F8DC-4EE3-B355-F61B561B5D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9D5D47-C003-4F19-A577-CDA975671AB5}"/>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8" name="Footer Placeholder 7">
            <a:extLst>
              <a:ext uri="{FF2B5EF4-FFF2-40B4-BE49-F238E27FC236}">
                <a16:creationId xmlns:a16="http://schemas.microsoft.com/office/drawing/2014/main" id="{E7850016-A2F3-4349-AE7D-8540ABBDD1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F3070A-8D63-4A7A-BBCC-45F63CC9A5E0}"/>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120307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22EC-942F-44CB-A152-A876130C4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55EB9E-745A-4ACE-832A-346B2D3E5264}"/>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4" name="Footer Placeholder 3">
            <a:extLst>
              <a:ext uri="{FF2B5EF4-FFF2-40B4-BE49-F238E27FC236}">
                <a16:creationId xmlns:a16="http://schemas.microsoft.com/office/drawing/2014/main" id="{73E7D4E4-A322-4145-87FF-71AD667D9D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F7905E-DB49-4A1A-A5E5-74D4A77A8C8D}"/>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127690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158104-1221-491C-A5EA-8889BBE70AD0}"/>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3" name="Footer Placeholder 2">
            <a:extLst>
              <a:ext uri="{FF2B5EF4-FFF2-40B4-BE49-F238E27FC236}">
                <a16:creationId xmlns:a16="http://schemas.microsoft.com/office/drawing/2014/main" id="{574F00F9-DA9E-47AE-AD08-1944B6A74D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9ABC81-E231-4F4C-8951-4D372E631C93}"/>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561911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5C6F-46ED-409C-9957-31ED837BC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C3CFA-DB2A-4331-9E8F-179704A57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F5D3A5-1CD1-408B-BE08-F0CC683F9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177E3F-C4DC-49F4-9996-3A6AE8B1778C}"/>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6" name="Footer Placeholder 5">
            <a:extLst>
              <a:ext uri="{FF2B5EF4-FFF2-40B4-BE49-F238E27FC236}">
                <a16:creationId xmlns:a16="http://schemas.microsoft.com/office/drawing/2014/main" id="{92E07352-4785-4251-9507-F3F5C08F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1B221-E9A0-4D7D-A021-0B401B6C5582}"/>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3323075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22CC7-2300-453A-918E-939DBD0A6B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9211BA-9FF2-432A-9BD2-96279377E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0F04E9-334A-403B-A5A0-57BA45177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62271-804F-4D58-B397-1FB80B8C96CC}"/>
              </a:ext>
            </a:extLst>
          </p:cNvPr>
          <p:cNvSpPr>
            <a:spLocks noGrp="1"/>
          </p:cNvSpPr>
          <p:nvPr>
            <p:ph type="dt" sz="half" idx="10"/>
          </p:nvPr>
        </p:nvSpPr>
        <p:spPr/>
        <p:txBody>
          <a:bodyPr/>
          <a:lstStyle/>
          <a:p>
            <a:fld id="{4881637B-F6AE-4E0A-94E6-56A10EFFEB3D}" type="datetimeFigureOut">
              <a:rPr lang="en-US" smtClean="0"/>
              <a:t>3/1/2023</a:t>
            </a:fld>
            <a:endParaRPr lang="en-US"/>
          </a:p>
        </p:txBody>
      </p:sp>
      <p:sp>
        <p:nvSpPr>
          <p:cNvPr id="6" name="Footer Placeholder 5">
            <a:extLst>
              <a:ext uri="{FF2B5EF4-FFF2-40B4-BE49-F238E27FC236}">
                <a16:creationId xmlns:a16="http://schemas.microsoft.com/office/drawing/2014/main" id="{FF36812E-76AF-4E54-B51C-69433C870E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77EB3-BCEF-42C2-AA6A-1C8052CDD22B}"/>
              </a:ext>
            </a:extLst>
          </p:cNvPr>
          <p:cNvSpPr>
            <a:spLocks noGrp="1"/>
          </p:cNvSpPr>
          <p:nvPr>
            <p:ph type="sldNum" sz="quarter" idx="12"/>
          </p:nvPr>
        </p:nvSpPr>
        <p:spPr/>
        <p:txBody>
          <a:bodyPr/>
          <a:lstStyle/>
          <a:p>
            <a:fld id="{6F6FEEB6-A20B-4417-96D8-FEFE966F79FC}" type="slidenum">
              <a:rPr lang="en-US" smtClean="0"/>
              <a:t>‹#›</a:t>
            </a:fld>
            <a:endParaRPr lang="en-US"/>
          </a:p>
        </p:txBody>
      </p:sp>
    </p:spTree>
    <p:extLst>
      <p:ext uri="{BB962C8B-B14F-4D97-AF65-F5344CB8AC3E}">
        <p14:creationId xmlns:p14="http://schemas.microsoft.com/office/powerpoint/2010/main" val="328670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675FED-52AF-4CC1-AA34-C424B78E1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5F455B-3706-4857-AB18-C076B6995B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5BB6B-3025-4070-BB2A-A3A4F895A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1637B-F6AE-4E0A-94E6-56A10EFFEB3D}" type="datetimeFigureOut">
              <a:rPr lang="en-US" smtClean="0"/>
              <a:t>3/1/2023</a:t>
            </a:fld>
            <a:endParaRPr lang="en-US"/>
          </a:p>
        </p:txBody>
      </p:sp>
      <p:sp>
        <p:nvSpPr>
          <p:cNvPr id="5" name="Footer Placeholder 4">
            <a:extLst>
              <a:ext uri="{FF2B5EF4-FFF2-40B4-BE49-F238E27FC236}">
                <a16:creationId xmlns:a16="http://schemas.microsoft.com/office/drawing/2014/main" id="{A53EE1F4-68AB-47BF-AB82-2A4408CE07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08FB7A-3F1A-4ECA-BD2A-81417EEB7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FEEB6-A20B-4417-96D8-FEFE966F79FC}" type="slidenum">
              <a:rPr lang="en-US" smtClean="0"/>
              <a:t>‹#›</a:t>
            </a:fld>
            <a:endParaRPr lang="en-US"/>
          </a:p>
        </p:txBody>
      </p:sp>
    </p:spTree>
    <p:extLst>
      <p:ext uri="{BB962C8B-B14F-4D97-AF65-F5344CB8AC3E}">
        <p14:creationId xmlns:p14="http://schemas.microsoft.com/office/powerpoint/2010/main" val="28248000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5" r:id="rId4"/>
    <p:sldLayoutId id="2147483661" r:id="rId5"/>
    <p:sldLayoutId id="2147483663" r:id="rId6"/>
    <p:sldLayoutId id="2147483664"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2C06E9-B0D9-42E5-A8C3-416800CDA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3A0FB8-50B4-42BC-9EE6-17164D5F7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E42AC3-65F4-4B1B-9BAE-18360B0BB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9A69D-20FF-41E6-9E3D-5337FA75EC23}" type="datetimeFigureOut">
              <a:rPr lang="en-IN" smtClean="0"/>
              <a:t>01-03-2023</a:t>
            </a:fld>
            <a:endParaRPr lang="en-IN"/>
          </a:p>
        </p:txBody>
      </p:sp>
      <p:sp>
        <p:nvSpPr>
          <p:cNvPr id="5" name="Footer Placeholder 4">
            <a:extLst>
              <a:ext uri="{FF2B5EF4-FFF2-40B4-BE49-F238E27FC236}">
                <a16:creationId xmlns:a16="http://schemas.microsoft.com/office/drawing/2014/main" id="{188A4081-9466-4878-8A41-9710CF148D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26F074-BEEE-4631-9A2B-B57C7F160D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558CD-F269-4A8E-95D8-B63B2D60BBF4}" type="slidenum">
              <a:rPr lang="en-IN" smtClean="0"/>
              <a:t>‹#›</a:t>
            </a:fld>
            <a:endParaRPr lang="en-IN"/>
          </a:p>
        </p:txBody>
      </p:sp>
    </p:spTree>
    <p:extLst>
      <p:ext uri="{BB962C8B-B14F-4D97-AF65-F5344CB8AC3E}">
        <p14:creationId xmlns:p14="http://schemas.microsoft.com/office/powerpoint/2010/main" val="2983868206"/>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55" r:id="rId3"/>
    <p:sldLayoutId id="2147483654" r:id="rId4"/>
    <p:sldLayoutId id="2147483652"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230.png"/><Relationship Id="rId18" Type="http://schemas.openxmlformats.org/officeDocument/2006/relationships/customXml" Target="../ink/ink18.xml"/><Relationship Id="rId3" Type="http://schemas.openxmlformats.org/officeDocument/2006/relationships/image" Target="../media/image23.png"/><Relationship Id="rId7" Type="http://schemas.openxmlformats.org/officeDocument/2006/relationships/image" Target="../media/image200.png"/><Relationship Id="rId12" Type="http://schemas.openxmlformats.org/officeDocument/2006/relationships/customXml" Target="../ink/ink15.xml"/><Relationship Id="rId17" Type="http://schemas.openxmlformats.org/officeDocument/2006/relationships/image" Target="../media/image250.png"/><Relationship Id="rId2" Type="http://schemas.openxmlformats.org/officeDocument/2006/relationships/notesSlide" Target="../notesSlides/notesSlide10.xml"/><Relationship Id="rId16" Type="http://schemas.openxmlformats.org/officeDocument/2006/relationships/customXml" Target="../ink/ink17.xml"/><Relationship Id="rId1" Type="http://schemas.openxmlformats.org/officeDocument/2006/relationships/slideLayout" Target="../slideLayouts/slideLayout13.xml"/><Relationship Id="rId6" Type="http://schemas.openxmlformats.org/officeDocument/2006/relationships/customXml" Target="../ink/ink12.xml"/><Relationship Id="rId11" Type="http://schemas.openxmlformats.org/officeDocument/2006/relationships/image" Target="../media/image220.png"/><Relationship Id="rId5" Type="http://schemas.openxmlformats.org/officeDocument/2006/relationships/image" Target="../media/image19.png"/><Relationship Id="rId15" Type="http://schemas.openxmlformats.org/officeDocument/2006/relationships/image" Target="../media/image240.png"/><Relationship Id="rId10" Type="http://schemas.openxmlformats.org/officeDocument/2006/relationships/customXml" Target="../ink/ink14.xml"/><Relationship Id="rId19" Type="http://schemas.openxmlformats.org/officeDocument/2006/relationships/image" Target="../media/image260.png"/><Relationship Id="rId4" Type="http://schemas.openxmlformats.org/officeDocument/2006/relationships/customXml" Target="../ink/ink11.xml"/><Relationship Id="rId9" Type="http://schemas.openxmlformats.org/officeDocument/2006/relationships/image" Target="../media/image210.png"/><Relationship Id="rId14" Type="http://schemas.openxmlformats.org/officeDocument/2006/relationships/customXml" Target="../ink/ink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4.xml"/></Relationships>
</file>

<file path=ppt/slides/_rels/slide40.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70.png"/></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6.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emf"/></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4"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5"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E3F2340-A24C-4778-8202-630597C5EDBC}"/>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Process &amp; Process Scheduling</a:t>
            </a:r>
          </a:p>
        </p:txBody>
      </p:sp>
      <p:sp>
        <p:nvSpPr>
          <p:cNvPr id="3" name="Subtitle 2">
            <a:extLst>
              <a:ext uri="{FF2B5EF4-FFF2-40B4-BE49-F238E27FC236}">
                <a16:creationId xmlns:a16="http://schemas.microsoft.com/office/drawing/2014/main" id="{87A635D4-BAE4-46CE-B031-360F412E2049}"/>
              </a:ext>
            </a:extLst>
          </p:cNvPr>
          <p:cNvSpPr>
            <a:spLocks noGrp="1"/>
          </p:cNvSpPr>
          <p:nvPr>
            <p:ph type="subTitle" idx="1"/>
          </p:nvPr>
        </p:nvSpPr>
        <p:spPr>
          <a:xfrm>
            <a:off x="1524000" y="4495800"/>
            <a:ext cx="9144000" cy="762000"/>
          </a:xfrm>
        </p:spPr>
        <p:txBody>
          <a:bodyPr>
            <a:normAutofit/>
          </a:bodyPr>
          <a:lstStyle/>
          <a:p>
            <a:r>
              <a:rPr lang="en-US" sz="1800" dirty="0"/>
              <a:t>Module 2</a:t>
            </a:r>
          </a:p>
        </p:txBody>
      </p:sp>
    </p:spTree>
    <p:extLst>
      <p:ext uri="{BB962C8B-B14F-4D97-AF65-F5344CB8AC3E}">
        <p14:creationId xmlns:p14="http://schemas.microsoft.com/office/powerpoint/2010/main" val="15571082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B6A7B-80F3-4436-AE34-3D075A919EDB}"/>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kern="1200" dirty="0">
                <a:solidFill>
                  <a:schemeClr val="tx1"/>
                </a:solidFill>
                <a:latin typeface="+mj-lt"/>
                <a:ea typeface="+mj-ea"/>
                <a:cs typeface="+mj-cs"/>
              </a:rPr>
              <a:t>CPU Scheduling</a:t>
            </a:r>
          </a:p>
        </p:txBody>
      </p:sp>
      <p:sp>
        <p:nvSpPr>
          <p:cNvPr id="3" name="Text Placeholder 2">
            <a:extLst>
              <a:ext uri="{FF2B5EF4-FFF2-40B4-BE49-F238E27FC236}">
                <a16:creationId xmlns:a16="http://schemas.microsoft.com/office/drawing/2014/main" id="{8E077D9A-BF5D-4A73-BD43-6D9F9D3F4104}"/>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a:r>
              <a:rPr lang="en-US" sz="2400" kern="1200" dirty="0">
                <a:solidFill>
                  <a:schemeClr val="tx1"/>
                </a:solidFill>
                <a:latin typeface="+mn-lt"/>
                <a:ea typeface="+mn-ea"/>
                <a:cs typeface="+mn-cs"/>
              </a:rPr>
              <a:t>Short-term Scheduling techniques</a:t>
            </a:r>
          </a:p>
        </p:txBody>
      </p:sp>
    </p:spTree>
    <p:extLst>
      <p:ext uri="{BB962C8B-B14F-4D97-AF65-F5344CB8AC3E}">
        <p14:creationId xmlns:p14="http://schemas.microsoft.com/office/powerpoint/2010/main" val="111399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CPU Scheduler</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371599" y="1885279"/>
            <a:ext cx="9724031" cy="4116276"/>
          </a:xfrm>
        </p:spPr>
        <p:txBody>
          <a:bodyPr anchor="ctr">
            <a:normAutofit/>
          </a:bodyPr>
          <a:lstStyle/>
          <a:p>
            <a:pPr>
              <a:lnSpc>
                <a:spcPct val="90000"/>
              </a:lnSpc>
            </a:pPr>
            <a:r>
              <a:rPr lang="en-US" b="1" dirty="0">
                <a:solidFill>
                  <a:srgbClr val="3366FF"/>
                </a:solidFill>
                <a:ea typeface="ＭＳ Ｐゴシック" charset="0"/>
                <a:cs typeface="ＭＳ Ｐゴシック" charset="0"/>
              </a:rPr>
              <a:t>Short-term scheduler </a:t>
            </a:r>
            <a:r>
              <a:rPr lang="en-US" dirty="0">
                <a:ea typeface="ＭＳ Ｐゴシック" charset="-128"/>
              </a:rPr>
              <a:t>selects from among the processes in ready queue, and allocates the CPU to one of them</a:t>
            </a:r>
          </a:p>
          <a:p>
            <a:pPr lvl="1"/>
            <a:r>
              <a:rPr lang="en-US" dirty="0">
                <a:ea typeface="ＭＳ Ｐゴシック" charset="-128"/>
              </a:rPr>
              <a:t>Queue may be ordered in various ways</a:t>
            </a:r>
          </a:p>
          <a:p>
            <a:r>
              <a:rPr lang="en-US" dirty="0">
                <a:ea typeface="ＭＳ Ｐゴシック" charset="-128"/>
              </a:rPr>
              <a:t>CPU scheduling decisions may take place when a process:</a:t>
            </a:r>
          </a:p>
          <a:p>
            <a:pPr marL="914285" lvl="1" indent="-457200">
              <a:buFont typeface="Monotype Sorts" pitchFamily="-84" charset="2"/>
              <a:buAutoNum type="arabicPeriod"/>
              <a:defRPr/>
            </a:pPr>
            <a:r>
              <a:rPr lang="en-US" dirty="0">
                <a:ea typeface="ＭＳ Ｐゴシック" charset="-128"/>
              </a:rPr>
              <a:t>Switches from running to waiting state</a:t>
            </a:r>
          </a:p>
          <a:p>
            <a:pPr marL="914285" lvl="1" indent="-457200">
              <a:buFont typeface="Monotype Sorts" pitchFamily="-84" charset="2"/>
              <a:buAutoNum type="arabicPeriod"/>
              <a:defRPr/>
            </a:pPr>
            <a:r>
              <a:rPr lang="en-US" dirty="0">
                <a:ea typeface="ＭＳ Ｐゴシック" charset="-128"/>
              </a:rPr>
              <a:t>Terminates</a:t>
            </a:r>
          </a:p>
          <a:p>
            <a:pPr marL="914285" lvl="1" indent="-457200">
              <a:buFont typeface="Monotype Sorts" pitchFamily="-84" charset="2"/>
              <a:buAutoNum type="arabicPeriod"/>
              <a:defRPr/>
            </a:pPr>
            <a:r>
              <a:rPr lang="en-US" dirty="0">
                <a:ea typeface="ＭＳ Ｐゴシック" charset="-128"/>
              </a:rPr>
              <a:t>Enters from waiting or new state to ready state</a:t>
            </a:r>
          </a:p>
          <a:p>
            <a:pPr marL="342785" indent="-342900">
              <a:defRPr/>
            </a:pPr>
            <a:r>
              <a:rPr lang="en-US" dirty="0">
                <a:ea typeface="ＭＳ Ｐゴシック" charset="-128"/>
              </a:rPr>
              <a:t>Scheduling under 1 and 2 is </a:t>
            </a:r>
            <a:r>
              <a:rPr lang="en-US" b="1" dirty="0">
                <a:solidFill>
                  <a:srgbClr val="3366FF"/>
                </a:solidFill>
                <a:ea typeface="ＭＳ Ｐゴシック" charset="0"/>
                <a:cs typeface="ＭＳ Ｐゴシック" charset="0"/>
              </a:rPr>
              <a:t>non-preemptive</a:t>
            </a:r>
          </a:p>
          <a:p>
            <a:pPr marL="342785" indent="-342900">
              <a:defRPr/>
            </a:pPr>
            <a:r>
              <a:rPr lang="en-US" dirty="0">
                <a:ea typeface="ＭＳ Ｐゴシック" charset="-128"/>
              </a:rPr>
              <a:t>Scheduling under all 3 criterions is </a:t>
            </a:r>
            <a:r>
              <a:rPr lang="en-US" b="1" dirty="0">
                <a:solidFill>
                  <a:srgbClr val="3366FF"/>
                </a:solidFill>
                <a:ea typeface="ＭＳ Ｐゴシック" charset="0"/>
                <a:cs typeface="ＭＳ Ｐゴシック" charset="0"/>
              </a:rPr>
              <a:t>preemptive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469A9C4-5D68-4F42-F710-197FD55ADB13}"/>
                  </a:ext>
                </a:extLst>
              </p14:cNvPr>
              <p14:cNvContentPartPr/>
              <p14:nvPr/>
            </p14:nvContentPartPr>
            <p14:xfrm>
              <a:off x="894890" y="494508"/>
              <a:ext cx="889200" cy="330480"/>
            </p14:xfrm>
          </p:contentPart>
        </mc:Choice>
        <mc:Fallback xmlns="">
          <p:pic>
            <p:nvPicPr>
              <p:cNvPr id="4" name="Ink 3">
                <a:extLst>
                  <a:ext uri="{FF2B5EF4-FFF2-40B4-BE49-F238E27FC236}">
                    <a16:creationId xmlns:a16="http://schemas.microsoft.com/office/drawing/2014/main" id="{2469A9C4-5D68-4F42-F710-197FD55ADB13}"/>
                  </a:ext>
                </a:extLst>
              </p:cNvPr>
              <p:cNvPicPr/>
              <p:nvPr/>
            </p:nvPicPr>
            <p:blipFill>
              <a:blip r:embed="rId3"/>
              <a:stretch>
                <a:fillRect/>
              </a:stretch>
            </p:blipFill>
            <p:spPr>
              <a:xfrm>
                <a:off x="885890" y="485508"/>
                <a:ext cx="906840" cy="348120"/>
              </a:xfrm>
              <a:prstGeom prst="rect">
                <a:avLst/>
              </a:prstGeom>
            </p:spPr>
          </p:pic>
        </mc:Fallback>
      </mc:AlternateContent>
    </p:spTree>
    <p:extLst>
      <p:ext uri="{BB962C8B-B14F-4D97-AF65-F5344CB8AC3E}">
        <p14:creationId xmlns:p14="http://schemas.microsoft.com/office/powerpoint/2010/main" val="255202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Scheduling Criteria/ Performance metrics</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371599" y="1885279"/>
            <a:ext cx="9724031" cy="4116276"/>
          </a:xfrm>
        </p:spPr>
        <p:txBody>
          <a:bodyPr anchor="ctr">
            <a:normAutofit lnSpcReduction="10000"/>
          </a:bodyPr>
          <a:lstStyle/>
          <a:p>
            <a:r>
              <a:rPr lang="en-US" altLang="en-US" b="1" dirty="0"/>
              <a:t>CPU utilization </a:t>
            </a:r>
            <a:r>
              <a:rPr lang="en-US" altLang="en-US" dirty="0"/>
              <a:t>(Maximize)– keep the CPU as busy as possible</a:t>
            </a:r>
          </a:p>
          <a:p>
            <a:r>
              <a:rPr lang="en-US" altLang="en-US" b="1" dirty="0"/>
              <a:t>Throughput</a:t>
            </a:r>
            <a:r>
              <a:rPr lang="en-US" altLang="en-US" dirty="0"/>
              <a:t> (Maximize)– # of processes that complete their execution per time unit</a:t>
            </a:r>
          </a:p>
          <a:p>
            <a:r>
              <a:rPr lang="en-US" altLang="en-US" b="1" dirty="0"/>
              <a:t>Turnaround time </a:t>
            </a:r>
            <a:r>
              <a:rPr lang="en-US" altLang="en-US" dirty="0"/>
              <a:t>(Minimize)</a:t>
            </a:r>
            <a:r>
              <a:rPr lang="en-US" altLang="en-US" b="1" dirty="0"/>
              <a:t> </a:t>
            </a:r>
            <a:r>
              <a:rPr lang="en-US" altLang="en-US" dirty="0"/>
              <a:t>– amount of time to execute a particular process</a:t>
            </a:r>
          </a:p>
          <a:p>
            <a:r>
              <a:rPr lang="en-US" altLang="en-US" b="1" dirty="0"/>
              <a:t>Waiting time </a:t>
            </a:r>
            <a:r>
              <a:rPr lang="en-US" altLang="en-US" dirty="0"/>
              <a:t>(Minimize)</a:t>
            </a:r>
            <a:r>
              <a:rPr lang="en-US" altLang="en-US" b="1" dirty="0"/>
              <a:t> </a:t>
            </a:r>
            <a:r>
              <a:rPr lang="en-US" altLang="en-US" dirty="0"/>
              <a:t>– amount of time a process has been waiting in the ready queue</a:t>
            </a:r>
          </a:p>
          <a:p>
            <a:r>
              <a:rPr lang="en-US" altLang="en-US" b="1" dirty="0"/>
              <a:t>Response time </a:t>
            </a:r>
            <a:r>
              <a:rPr lang="en-US" altLang="en-US" dirty="0"/>
              <a:t>(Minimize)</a:t>
            </a:r>
            <a:r>
              <a:rPr lang="en-US" altLang="en-US" b="1" dirty="0"/>
              <a:t> </a:t>
            </a:r>
            <a:r>
              <a:rPr lang="en-US" altLang="en-US" dirty="0"/>
              <a:t>– amount of time it takes from when a request was submitted until the first response is produced, not output  (for time-sharing environment)</a:t>
            </a:r>
          </a:p>
        </p:txBody>
      </p:sp>
    </p:spTree>
    <p:extLst>
      <p:ext uri="{BB962C8B-B14F-4D97-AF65-F5344CB8AC3E}">
        <p14:creationId xmlns:p14="http://schemas.microsoft.com/office/powerpoint/2010/main" val="388544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First Come, First Served (FCFS) Scheduling</a:t>
            </a:r>
          </a:p>
        </p:txBody>
      </p:sp>
      <p:sp>
        <p:nvSpPr>
          <p:cNvPr id="9" name="Rectangle 3">
            <a:extLst>
              <a:ext uri="{FF2B5EF4-FFF2-40B4-BE49-F238E27FC236}">
                <a16:creationId xmlns:a16="http://schemas.microsoft.com/office/drawing/2014/main" id="{E5F65240-BFE6-483A-9E74-E1A7A0657848}"/>
              </a:ext>
            </a:extLst>
          </p:cNvPr>
          <p:cNvSpPr>
            <a:spLocks noGrp="1" noChangeArrowheads="1"/>
          </p:cNvSpPr>
          <p:nvPr>
            <p:ph idx="1"/>
          </p:nvPr>
        </p:nvSpPr>
        <p:spPr>
          <a:xfrm>
            <a:off x="1371600" y="1885950"/>
            <a:ext cx="9723438" cy="4116388"/>
          </a:xfrm>
        </p:spPr>
        <p:txBody>
          <a:bodyPr>
            <a:normAutofit fontScale="70000" lnSpcReduction="20000"/>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a:lnSpc>
                <a:spcPct val="90000"/>
              </a:lnSpc>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a:lnSpc>
                <a:spcPct val="90000"/>
              </a:lnSpc>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a:lnSpc>
                <a:spcPct val="90000"/>
              </a:lnSpc>
              <a:tabLst>
                <a:tab pos="3028950" algn="ctr"/>
                <a:tab pos="4633913" algn="ctr"/>
              </a:tabLst>
            </a:pPr>
            <a:r>
              <a:rPr lang="en-US" altLang="en-US" dirty="0"/>
              <a:t>Average waiting time:  (0 + 24 + 27)/3 = 17</a:t>
            </a:r>
          </a:p>
          <a:p>
            <a:pPr>
              <a:lnSpc>
                <a:spcPct val="90000"/>
              </a:lnSpc>
              <a:tabLst>
                <a:tab pos="3028950" algn="ctr"/>
                <a:tab pos="4633913" algn="ctr"/>
              </a:tabLst>
            </a:pPr>
            <a:r>
              <a:rPr lang="en-US" altLang="en-US" dirty="0"/>
              <a:t>Turn around time for </a:t>
            </a:r>
            <a:r>
              <a:rPr lang="en-US" altLang="en-US" i="1" dirty="0"/>
              <a:t>P</a:t>
            </a:r>
            <a:r>
              <a:rPr lang="en-US" altLang="en-US" i="1" baseline="-25000" dirty="0"/>
              <a:t>1</a:t>
            </a:r>
            <a:r>
              <a:rPr lang="en-US" altLang="en-US" dirty="0"/>
              <a:t>  = 24; </a:t>
            </a:r>
            <a:r>
              <a:rPr lang="en-US" altLang="en-US" i="1" dirty="0"/>
              <a:t>P</a:t>
            </a:r>
            <a:r>
              <a:rPr lang="en-US" altLang="en-US" i="1" baseline="-25000" dirty="0"/>
              <a:t>2</a:t>
            </a:r>
            <a:r>
              <a:rPr lang="en-US" altLang="en-US" dirty="0"/>
              <a:t>  = 27; </a:t>
            </a:r>
            <a:r>
              <a:rPr lang="en-US" altLang="en-US" i="1" dirty="0"/>
              <a:t>P</a:t>
            </a:r>
            <a:r>
              <a:rPr lang="en-US" altLang="en-US" i="1" baseline="-25000" dirty="0"/>
              <a:t>3 </a:t>
            </a:r>
            <a:r>
              <a:rPr lang="en-US" altLang="en-US" dirty="0"/>
              <a:t>= 30</a:t>
            </a:r>
          </a:p>
          <a:p>
            <a:pPr>
              <a:lnSpc>
                <a:spcPct val="90000"/>
              </a:lnSpc>
              <a:tabLst>
                <a:tab pos="3028950" algn="ctr"/>
                <a:tab pos="4633913" algn="ctr"/>
              </a:tabLst>
            </a:pPr>
            <a:r>
              <a:rPr lang="en-US" altLang="en-US" dirty="0"/>
              <a:t>Average turn-around time: (24 + 27 + 30)/3 = 27</a:t>
            </a:r>
          </a:p>
        </p:txBody>
      </p:sp>
      <p:pic>
        <p:nvPicPr>
          <p:cNvPr id="11" name="Picture 1">
            <a:extLst>
              <a:ext uri="{FF2B5EF4-FFF2-40B4-BE49-F238E27FC236}">
                <a16:creationId xmlns:a16="http://schemas.microsoft.com/office/drawing/2014/main" id="{17D7FCC0-F26F-4C0C-A2DB-46000DAE63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9870" y="4000305"/>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517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FCFS (continued…)</a:t>
            </a:r>
          </a:p>
        </p:txBody>
      </p:sp>
      <p:sp>
        <p:nvSpPr>
          <p:cNvPr id="9" name="Rectangle 3">
            <a:extLst>
              <a:ext uri="{FF2B5EF4-FFF2-40B4-BE49-F238E27FC236}">
                <a16:creationId xmlns:a16="http://schemas.microsoft.com/office/drawing/2014/main" id="{2E66E308-B73B-4F15-B607-FFA898E7CDDB}"/>
              </a:ext>
            </a:extLst>
          </p:cNvPr>
          <p:cNvSpPr>
            <a:spLocks noGrp="1" noChangeArrowheads="1"/>
          </p:cNvSpPr>
          <p:nvPr>
            <p:ph idx="1"/>
          </p:nvPr>
        </p:nvSpPr>
        <p:spPr>
          <a:xfrm>
            <a:off x="1371600" y="1885950"/>
            <a:ext cx="9723438" cy="4116388"/>
          </a:xfrm>
        </p:spPr>
        <p:txBody>
          <a:bodyPr>
            <a:normAutofit fontScale="62500" lnSpcReduction="20000"/>
          </a:bodyPr>
          <a:lstStyle/>
          <a:p>
            <a:pPr>
              <a:buFont typeface="Monotype Sorts" pitchFamily="-84" charset="2"/>
              <a:buNone/>
              <a:tabLst>
                <a:tab pos="3649345" algn="ctr"/>
              </a:tabLst>
              <a:defRPr/>
            </a:pPr>
            <a:r>
              <a:rPr lang="en-US" altLang="en-US" dirty="0"/>
              <a:t>Suppose that the processes arrive in the order:</a:t>
            </a:r>
          </a:p>
          <a:p>
            <a:pPr>
              <a:buFont typeface="Monotype Sorts" pitchFamily="-84" charset="2"/>
              <a:buNone/>
              <a:tabLst>
                <a:tab pos="3649345" algn="ctr"/>
              </a:tabLst>
              <a:defRPr/>
            </a:pPr>
            <a:r>
              <a:rPr lang="en-US" altLang="en-US" dirty="0"/>
              <a:t>		 </a:t>
            </a:r>
            <a:r>
              <a:rPr lang="en-US" altLang="en-US" i="1" dirty="0"/>
              <a:t>P</a:t>
            </a:r>
            <a:r>
              <a:rPr lang="en-US" altLang="en-US" i="1" baseline="-25000" dirty="0"/>
              <a:t>2</a:t>
            </a:r>
            <a:r>
              <a:rPr lang="en-US" altLang="en-US" dirty="0"/>
              <a:t> , </a:t>
            </a:r>
            <a:r>
              <a:rPr lang="en-US" altLang="en-US" i="1" dirty="0"/>
              <a:t>P</a:t>
            </a:r>
            <a:r>
              <a:rPr lang="en-US" altLang="en-US" i="1" baseline="-25000" dirty="0"/>
              <a:t>3</a:t>
            </a:r>
            <a:r>
              <a:rPr lang="en-US" altLang="en-US" dirty="0"/>
              <a:t> , </a:t>
            </a:r>
            <a:r>
              <a:rPr lang="en-US" altLang="en-US" i="1" dirty="0"/>
              <a:t>P</a:t>
            </a:r>
            <a:r>
              <a:rPr lang="en-US" altLang="en-US" i="1" baseline="-25000" dirty="0"/>
              <a:t>1</a:t>
            </a:r>
            <a:r>
              <a:rPr lang="en-US" altLang="en-US" dirty="0"/>
              <a:t> </a:t>
            </a:r>
          </a:p>
          <a:p>
            <a:pPr>
              <a:tabLst>
                <a:tab pos="3649345" algn="ctr"/>
              </a:tabLst>
              <a:defRPr/>
            </a:pPr>
            <a:r>
              <a:rPr lang="en-US" altLang="en-US" dirty="0"/>
              <a:t>The Gantt chart for the schedule is:</a:t>
            </a:r>
            <a:br>
              <a:rPr lang="en-US" altLang="en-US" dirty="0"/>
            </a:b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endParaRPr lang="en-US" altLang="en-US" dirty="0"/>
          </a:p>
          <a:p>
            <a:pPr>
              <a:tabLst>
                <a:tab pos="3649345" algn="ctr"/>
              </a:tabLst>
              <a:defRPr/>
            </a:pPr>
            <a:r>
              <a:rPr lang="en-US" altLang="en-US" dirty="0"/>
              <a:t>AWT:   (6 + 0 + 3)/3 = 3           ATAT: (30+3+6)/3 = 13</a:t>
            </a:r>
          </a:p>
        </p:txBody>
      </p:sp>
      <p:pic>
        <p:nvPicPr>
          <p:cNvPr id="11" name="Picture 1">
            <a:extLst>
              <a:ext uri="{FF2B5EF4-FFF2-40B4-BE49-F238E27FC236}">
                <a16:creationId xmlns:a16="http://schemas.microsoft.com/office/drawing/2014/main" id="{6F72D310-2C9D-4BE2-9043-87204A3F1B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0159" y="2772747"/>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4">
            <a:extLst>
              <a:ext uri="{FF2B5EF4-FFF2-40B4-BE49-F238E27FC236}">
                <a16:creationId xmlns:a16="http://schemas.microsoft.com/office/drawing/2014/main" id="{AA59C5B2-F2A2-457F-88D9-489F94299DA5}"/>
              </a:ext>
            </a:extLst>
          </p:cNvPr>
          <p:cNvGraphicFramePr>
            <a:graphicFrameLocks noGrp="1"/>
          </p:cNvGraphicFramePr>
          <p:nvPr/>
        </p:nvGraphicFramePr>
        <p:xfrm>
          <a:off x="2053883" y="3590647"/>
          <a:ext cx="8651631" cy="1737360"/>
        </p:xfrm>
        <a:graphic>
          <a:graphicData uri="http://schemas.openxmlformats.org/drawingml/2006/table">
            <a:tbl>
              <a:tblPr firstRow="1" bandRow="1">
                <a:tableStyleId>{5C22544A-7EE6-4342-B048-85BDC9FD1C3A}</a:tableStyleId>
              </a:tblPr>
              <a:tblGrid>
                <a:gridCol w="1071472">
                  <a:extLst>
                    <a:ext uri="{9D8B030D-6E8A-4147-A177-3AD203B41FA5}">
                      <a16:colId xmlns:a16="http://schemas.microsoft.com/office/drawing/2014/main" val="2222791366"/>
                    </a:ext>
                  </a:extLst>
                </a:gridCol>
                <a:gridCol w="1587240">
                  <a:extLst>
                    <a:ext uri="{9D8B030D-6E8A-4147-A177-3AD203B41FA5}">
                      <a16:colId xmlns:a16="http://schemas.microsoft.com/office/drawing/2014/main" val="1956671157"/>
                    </a:ext>
                  </a:extLst>
                </a:gridCol>
                <a:gridCol w="1377605">
                  <a:extLst>
                    <a:ext uri="{9D8B030D-6E8A-4147-A177-3AD203B41FA5}">
                      <a16:colId xmlns:a16="http://schemas.microsoft.com/office/drawing/2014/main" val="627405895"/>
                    </a:ext>
                  </a:extLst>
                </a:gridCol>
                <a:gridCol w="1514198">
                  <a:extLst>
                    <a:ext uri="{9D8B030D-6E8A-4147-A177-3AD203B41FA5}">
                      <a16:colId xmlns:a16="http://schemas.microsoft.com/office/drawing/2014/main" val="4099193428"/>
                    </a:ext>
                  </a:extLst>
                </a:gridCol>
                <a:gridCol w="1543542">
                  <a:extLst>
                    <a:ext uri="{9D8B030D-6E8A-4147-A177-3AD203B41FA5}">
                      <a16:colId xmlns:a16="http://schemas.microsoft.com/office/drawing/2014/main" val="102312834"/>
                    </a:ext>
                  </a:extLst>
                </a:gridCol>
                <a:gridCol w="1557574">
                  <a:extLst>
                    <a:ext uri="{9D8B030D-6E8A-4147-A177-3AD203B41FA5}">
                      <a16:colId xmlns:a16="http://schemas.microsoft.com/office/drawing/2014/main" val="688757572"/>
                    </a:ext>
                  </a:extLst>
                </a:gridCol>
              </a:tblGrid>
              <a:tr h="630962">
                <a:tc>
                  <a:txBody>
                    <a:bodyPr/>
                    <a:lstStyle/>
                    <a:p>
                      <a:r>
                        <a:rPr lang="en-US" dirty="0" err="1"/>
                        <a:t>Pid</a:t>
                      </a:r>
                      <a:endParaRPr lang="en-US" dirty="0"/>
                    </a:p>
                  </a:txBody>
                  <a:tcPr/>
                </a:tc>
                <a:tc>
                  <a:txBody>
                    <a:bodyPr/>
                    <a:lstStyle/>
                    <a:p>
                      <a:r>
                        <a:rPr lang="en-US" dirty="0"/>
                        <a:t>Arrival Time (AT)</a:t>
                      </a:r>
                    </a:p>
                  </a:txBody>
                  <a:tcPr/>
                </a:tc>
                <a:tc>
                  <a:txBody>
                    <a:bodyPr/>
                    <a:lstStyle/>
                    <a:p>
                      <a:r>
                        <a:rPr lang="en-US" dirty="0"/>
                        <a:t>Burst Time (BT)</a:t>
                      </a:r>
                    </a:p>
                  </a:txBody>
                  <a:tcPr/>
                </a:tc>
                <a:tc>
                  <a:txBody>
                    <a:bodyPr/>
                    <a:lstStyle/>
                    <a:p>
                      <a:r>
                        <a:rPr lang="en-US" dirty="0"/>
                        <a:t>Completion Time (CT)</a:t>
                      </a:r>
                    </a:p>
                  </a:txBody>
                  <a:tcPr/>
                </a:tc>
                <a:tc>
                  <a:txBody>
                    <a:bodyPr/>
                    <a:lstStyle/>
                    <a:p>
                      <a:r>
                        <a:rPr lang="en-US" dirty="0"/>
                        <a:t>TAT = CT-AT</a:t>
                      </a:r>
                    </a:p>
                  </a:txBody>
                  <a:tcPr/>
                </a:tc>
                <a:tc>
                  <a:txBody>
                    <a:bodyPr/>
                    <a:lstStyle/>
                    <a:p>
                      <a:r>
                        <a:rPr lang="en-US" dirty="0"/>
                        <a:t>WT = TAT - BT</a:t>
                      </a:r>
                    </a:p>
                  </a:txBody>
                  <a:tcPr/>
                </a:tc>
                <a:extLst>
                  <a:ext uri="{0D108BD9-81ED-4DB2-BD59-A6C34878D82A}">
                    <a16:rowId xmlns:a16="http://schemas.microsoft.com/office/drawing/2014/main" val="1520667626"/>
                  </a:ext>
                </a:extLst>
              </a:tr>
              <a:tr h="360549">
                <a:tc>
                  <a:txBody>
                    <a:bodyPr/>
                    <a:lstStyle/>
                    <a:p>
                      <a:r>
                        <a:rPr lang="en-US" dirty="0"/>
                        <a:t>P</a:t>
                      </a:r>
                      <a:r>
                        <a:rPr lang="en-US" baseline="-25000" dirty="0"/>
                        <a:t>2</a:t>
                      </a:r>
                    </a:p>
                  </a:txBody>
                  <a:tcPr/>
                </a:tc>
                <a:tc>
                  <a:txBody>
                    <a:bodyPr/>
                    <a:lstStyle/>
                    <a:p>
                      <a:r>
                        <a:rPr lang="en-US" dirty="0"/>
                        <a:t>0</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0</a:t>
                      </a:r>
                    </a:p>
                  </a:txBody>
                  <a:tcPr/>
                </a:tc>
                <a:extLst>
                  <a:ext uri="{0D108BD9-81ED-4DB2-BD59-A6C34878D82A}">
                    <a16:rowId xmlns:a16="http://schemas.microsoft.com/office/drawing/2014/main" val="979033569"/>
                  </a:ext>
                </a:extLst>
              </a:tr>
              <a:tr h="360549">
                <a:tc>
                  <a:txBody>
                    <a:bodyPr/>
                    <a:lstStyle/>
                    <a:p>
                      <a:r>
                        <a:rPr lang="en-US" dirty="0"/>
                        <a:t>P</a:t>
                      </a:r>
                      <a:r>
                        <a:rPr lang="en-US" baseline="-25000" dirty="0"/>
                        <a:t>3</a:t>
                      </a:r>
                      <a:endParaRPr lang="en-US" dirty="0"/>
                    </a:p>
                  </a:txBody>
                  <a:tcPr/>
                </a:tc>
                <a:tc>
                  <a:txBody>
                    <a:bodyPr/>
                    <a:lstStyle/>
                    <a:p>
                      <a:r>
                        <a:rPr lang="en-US" dirty="0"/>
                        <a:t>0</a:t>
                      </a:r>
                    </a:p>
                  </a:txBody>
                  <a:tcPr/>
                </a:tc>
                <a:tc>
                  <a:txBody>
                    <a:bodyPr/>
                    <a:lstStyle/>
                    <a:p>
                      <a:r>
                        <a:rPr lang="en-US" dirty="0"/>
                        <a:t>3</a:t>
                      </a:r>
                    </a:p>
                  </a:txBody>
                  <a:tcPr/>
                </a:tc>
                <a:tc>
                  <a:txBody>
                    <a:bodyPr/>
                    <a:lstStyle/>
                    <a:p>
                      <a:r>
                        <a:rPr lang="en-US" dirty="0"/>
                        <a:t>6</a:t>
                      </a:r>
                    </a:p>
                  </a:txBody>
                  <a:tcPr/>
                </a:tc>
                <a:tc>
                  <a:txBody>
                    <a:bodyPr/>
                    <a:lstStyle/>
                    <a:p>
                      <a:r>
                        <a:rPr lang="en-US" dirty="0"/>
                        <a:t>6</a:t>
                      </a:r>
                    </a:p>
                  </a:txBody>
                  <a:tcPr/>
                </a:tc>
                <a:tc>
                  <a:txBody>
                    <a:bodyPr/>
                    <a:lstStyle/>
                    <a:p>
                      <a:r>
                        <a:rPr lang="en-US" dirty="0"/>
                        <a:t>3</a:t>
                      </a:r>
                    </a:p>
                  </a:txBody>
                  <a:tcPr/>
                </a:tc>
                <a:extLst>
                  <a:ext uri="{0D108BD9-81ED-4DB2-BD59-A6C34878D82A}">
                    <a16:rowId xmlns:a16="http://schemas.microsoft.com/office/drawing/2014/main" val="164397964"/>
                  </a:ext>
                </a:extLst>
              </a:tr>
              <a:tr h="360549">
                <a:tc>
                  <a:txBody>
                    <a:bodyPr/>
                    <a:lstStyle/>
                    <a:p>
                      <a:r>
                        <a:rPr lang="en-US" dirty="0"/>
                        <a:t>P</a:t>
                      </a:r>
                      <a:r>
                        <a:rPr lang="en-US" baseline="-25000" dirty="0"/>
                        <a:t>1</a:t>
                      </a:r>
                      <a:endParaRPr lang="en-US" dirty="0"/>
                    </a:p>
                  </a:txBody>
                  <a:tcPr/>
                </a:tc>
                <a:tc>
                  <a:txBody>
                    <a:bodyPr/>
                    <a:lstStyle/>
                    <a:p>
                      <a:r>
                        <a:rPr lang="en-US" dirty="0"/>
                        <a:t>0</a:t>
                      </a:r>
                    </a:p>
                  </a:txBody>
                  <a:tcPr/>
                </a:tc>
                <a:tc>
                  <a:txBody>
                    <a:bodyPr/>
                    <a:lstStyle/>
                    <a:p>
                      <a:r>
                        <a:rPr lang="en-US" dirty="0"/>
                        <a:t>24</a:t>
                      </a:r>
                    </a:p>
                  </a:txBody>
                  <a:tcPr/>
                </a:tc>
                <a:tc>
                  <a:txBody>
                    <a:bodyPr/>
                    <a:lstStyle/>
                    <a:p>
                      <a:r>
                        <a:rPr lang="en-US" dirty="0"/>
                        <a:t>30</a:t>
                      </a:r>
                    </a:p>
                  </a:txBody>
                  <a:tcPr/>
                </a:tc>
                <a:tc>
                  <a:txBody>
                    <a:bodyPr/>
                    <a:lstStyle/>
                    <a:p>
                      <a:r>
                        <a:rPr lang="en-US" dirty="0"/>
                        <a:t>30</a:t>
                      </a:r>
                    </a:p>
                  </a:txBody>
                  <a:tcPr/>
                </a:tc>
                <a:tc>
                  <a:txBody>
                    <a:bodyPr/>
                    <a:lstStyle/>
                    <a:p>
                      <a:r>
                        <a:rPr lang="en-US" dirty="0"/>
                        <a:t>6</a:t>
                      </a:r>
                    </a:p>
                  </a:txBody>
                  <a:tcPr/>
                </a:tc>
                <a:extLst>
                  <a:ext uri="{0D108BD9-81ED-4DB2-BD59-A6C34878D82A}">
                    <a16:rowId xmlns:a16="http://schemas.microsoft.com/office/drawing/2014/main" val="1121563591"/>
                  </a:ext>
                </a:extLst>
              </a:tr>
            </a:tbl>
          </a:graphicData>
        </a:graphic>
      </p:graphicFrame>
    </p:spTree>
    <p:extLst>
      <p:ext uri="{BB962C8B-B14F-4D97-AF65-F5344CB8AC3E}">
        <p14:creationId xmlns:p14="http://schemas.microsoft.com/office/powerpoint/2010/main" val="303808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Shortest Job First (SJF) Scheduling</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371599" y="1885279"/>
            <a:ext cx="9724031" cy="4116276"/>
          </a:xfrm>
        </p:spPr>
        <p:txBody>
          <a:bodyPr anchor="ctr">
            <a:normAutofit lnSpcReduction="10000"/>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a:p>
            <a:r>
              <a:rPr lang="en-US" altLang="en-US" dirty="0"/>
              <a:t>Starvation – </a:t>
            </a:r>
            <a:r>
              <a:rPr lang="en-US" dirty="0"/>
              <a:t>Starvation is the name given to the indefinite postponement of a process because it requires some resource before it can run, but the resource, though available for allocation, is never allocated to this process.</a:t>
            </a:r>
            <a:endParaRPr lang="en-US" altLang="en-US" dirty="0"/>
          </a:p>
        </p:txBody>
      </p:sp>
    </p:spTree>
    <p:extLst>
      <p:ext uri="{BB962C8B-B14F-4D97-AF65-F5344CB8AC3E}">
        <p14:creationId xmlns:p14="http://schemas.microsoft.com/office/powerpoint/2010/main" val="3430148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of SJF</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70000" lnSpcReduction="20000"/>
          </a:bodyPr>
          <a:lstStyle/>
          <a:p>
            <a:pPr>
              <a:tabLst>
                <a:tab pos="1600200" algn="ctr"/>
                <a:tab pos="3251200" algn="ctr"/>
                <a:tab pos="5140325" algn="ctr"/>
              </a:tabLst>
            </a:pPr>
            <a:r>
              <a:rPr lang="en-US" altLang="en-US" dirty="0"/>
              <a:t>4 Processes with burst time 6, 8, 7 and 3 arrive at time 0.</a:t>
            </a:r>
          </a:p>
          <a:p>
            <a:pPr>
              <a:tabLst>
                <a:tab pos="1600200" algn="ctr"/>
                <a:tab pos="3251200" algn="ctr"/>
                <a:tab pos="5140325" algn="ctr"/>
              </a:tabLst>
            </a:pPr>
            <a:r>
              <a:rPr lang="en-US" altLang="en-US" dirty="0"/>
              <a:t>SJF scheduling chart </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r>
              <a:rPr lang="en-US" altLang="en-US" dirty="0"/>
              <a:t>AWT = (3 + 16 + 9 + 0) / 4 = 7        ATAT = (9+24+16+3)/4 = 13</a:t>
            </a:r>
          </a:p>
        </p:txBody>
      </p:sp>
      <p:pic>
        <p:nvPicPr>
          <p:cNvPr id="11" name="Picture 1">
            <a:extLst>
              <a:ext uri="{FF2B5EF4-FFF2-40B4-BE49-F238E27FC236}">
                <a16:creationId xmlns:a16="http://schemas.microsoft.com/office/drawing/2014/main" id="{B977A3F2-2D32-4DD2-B646-30B6F947B8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8472" y="2515189"/>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3">
            <a:extLst>
              <a:ext uri="{FF2B5EF4-FFF2-40B4-BE49-F238E27FC236}">
                <a16:creationId xmlns:a16="http://schemas.microsoft.com/office/drawing/2014/main" id="{71494779-51A4-4710-931A-96BE69BD4383}"/>
              </a:ext>
            </a:extLst>
          </p:cNvPr>
          <p:cNvGraphicFramePr>
            <a:graphicFrameLocks noGrp="1"/>
          </p:cNvGraphicFramePr>
          <p:nvPr/>
        </p:nvGraphicFramePr>
        <p:xfrm>
          <a:off x="1975731" y="3490999"/>
          <a:ext cx="7641200" cy="1854200"/>
        </p:xfrm>
        <a:graphic>
          <a:graphicData uri="http://schemas.openxmlformats.org/drawingml/2006/table">
            <a:tbl>
              <a:tblPr firstRow="1" bandRow="1">
                <a:tableStyleId>{5C22544A-7EE6-4342-B048-85BDC9FD1C3A}</a:tableStyleId>
              </a:tblPr>
              <a:tblGrid>
                <a:gridCol w="827307">
                  <a:extLst>
                    <a:ext uri="{9D8B030D-6E8A-4147-A177-3AD203B41FA5}">
                      <a16:colId xmlns:a16="http://schemas.microsoft.com/office/drawing/2014/main" val="3927730506"/>
                    </a:ext>
                  </a:extLst>
                </a:gridCol>
                <a:gridCol w="886086">
                  <a:extLst>
                    <a:ext uri="{9D8B030D-6E8A-4147-A177-3AD203B41FA5}">
                      <a16:colId xmlns:a16="http://schemas.microsoft.com/office/drawing/2014/main" val="641947586"/>
                    </a:ext>
                  </a:extLst>
                </a:gridCol>
                <a:gridCol w="1018336">
                  <a:extLst>
                    <a:ext uri="{9D8B030D-6E8A-4147-A177-3AD203B41FA5}">
                      <a16:colId xmlns:a16="http://schemas.microsoft.com/office/drawing/2014/main" val="915309607"/>
                    </a:ext>
                  </a:extLst>
                </a:gridCol>
                <a:gridCol w="1313515">
                  <a:extLst>
                    <a:ext uri="{9D8B030D-6E8A-4147-A177-3AD203B41FA5}">
                      <a16:colId xmlns:a16="http://schemas.microsoft.com/office/drawing/2014/main" val="29074524"/>
                    </a:ext>
                  </a:extLst>
                </a:gridCol>
                <a:gridCol w="1561514">
                  <a:extLst>
                    <a:ext uri="{9D8B030D-6E8A-4147-A177-3AD203B41FA5}">
                      <a16:colId xmlns:a16="http://schemas.microsoft.com/office/drawing/2014/main" val="2243887010"/>
                    </a:ext>
                  </a:extLst>
                </a:gridCol>
                <a:gridCol w="2034442">
                  <a:extLst>
                    <a:ext uri="{9D8B030D-6E8A-4147-A177-3AD203B41FA5}">
                      <a16:colId xmlns:a16="http://schemas.microsoft.com/office/drawing/2014/main" val="569959649"/>
                    </a:ext>
                  </a:extLst>
                </a:gridCol>
              </a:tblGrid>
              <a:tr h="370840">
                <a:tc>
                  <a:txBody>
                    <a:bodyPr/>
                    <a:lstStyle/>
                    <a:p>
                      <a:r>
                        <a:rPr lang="en-US" dirty="0" err="1"/>
                        <a:t>Pid</a:t>
                      </a:r>
                      <a:endParaRPr lang="en-US" dirty="0"/>
                    </a:p>
                  </a:txBody>
                  <a:tcPr/>
                </a:tc>
                <a:tc>
                  <a:txBody>
                    <a:bodyPr/>
                    <a:lstStyle/>
                    <a:p>
                      <a:r>
                        <a:rPr lang="en-US" dirty="0"/>
                        <a:t>AT</a:t>
                      </a:r>
                    </a:p>
                  </a:txBody>
                  <a:tcPr/>
                </a:tc>
                <a:tc>
                  <a:txBody>
                    <a:bodyPr/>
                    <a:lstStyle/>
                    <a:p>
                      <a:r>
                        <a:rPr lang="en-US" dirty="0"/>
                        <a:t>BT</a:t>
                      </a:r>
                    </a:p>
                  </a:txBody>
                  <a:tcPr/>
                </a:tc>
                <a:tc>
                  <a:txBody>
                    <a:bodyPr/>
                    <a:lstStyle/>
                    <a:p>
                      <a:r>
                        <a:rPr lang="en-US" dirty="0"/>
                        <a:t>CT</a:t>
                      </a:r>
                    </a:p>
                  </a:txBody>
                  <a:tcPr/>
                </a:tc>
                <a:tc>
                  <a:txBody>
                    <a:bodyPr/>
                    <a:lstStyle/>
                    <a:p>
                      <a:r>
                        <a:rPr lang="en-US" dirty="0"/>
                        <a:t>TAT = CT-AT</a:t>
                      </a:r>
                    </a:p>
                  </a:txBody>
                  <a:tcPr/>
                </a:tc>
                <a:tc>
                  <a:txBody>
                    <a:bodyPr/>
                    <a:lstStyle/>
                    <a:p>
                      <a:r>
                        <a:rPr lang="en-US" dirty="0"/>
                        <a:t>WT = TAT - BT</a:t>
                      </a:r>
                    </a:p>
                  </a:txBody>
                  <a:tcPr/>
                </a:tc>
                <a:extLst>
                  <a:ext uri="{0D108BD9-81ED-4DB2-BD59-A6C34878D82A}">
                    <a16:rowId xmlns:a16="http://schemas.microsoft.com/office/drawing/2014/main" val="1680572583"/>
                  </a:ext>
                </a:extLst>
              </a:tr>
              <a:tr h="370840">
                <a:tc>
                  <a:txBody>
                    <a:bodyPr/>
                    <a:lstStyle/>
                    <a:p>
                      <a:r>
                        <a:rPr lang="en-US" dirty="0"/>
                        <a:t>P</a:t>
                      </a:r>
                      <a:r>
                        <a:rPr lang="en-US" baseline="-25000" dirty="0"/>
                        <a:t>1</a:t>
                      </a:r>
                      <a:endParaRPr lang="en-US" dirty="0"/>
                    </a:p>
                  </a:txBody>
                  <a:tcPr/>
                </a:tc>
                <a:tc>
                  <a:txBody>
                    <a:bodyPr/>
                    <a:lstStyle/>
                    <a:p>
                      <a:r>
                        <a:rPr lang="en-US" dirty="0"/>
                        <a:t>0</a:t>
                      </a:r>
                    </a:p>
                  </a:txBody>
                  <a:tcPr/>
                </a:tc>
                <a:tc>
                  <a:txBody>
                    <a:bodyPr/>
                    <a:lstStyle/>
                    <a:p>
                      <a:r>
                        <a:rPr lang="en-US" dirty="0"/>
                        <a:t>6</a:t>
                      </a:r>
                    </a:p>
                  </a:txBody>
                  <a:tcPr/>
                </a:tc>
                <a:tc>
                  <a:txBody>
                    <a:bodyPr/>
                    <a:lstStyle/>
                    <a:p>
                      <a:r>
                        <a:rPr lang="en-US" dirty="0"/>
                        <a:t>9</a:t>
                      </a:r>
                    </a:p>
                  </a:txBody>
                  <a:tcPr/>
                </a:tc>
                <a:tc>
                  <a:txBody>
                    <a:bodyPr/>
                    <a:lstStyle/>
                    <a:p>
                      <a:r>
                        <a:rPr lang="en-US" dirty="0"/>
                        <a:t>9</a:t>
                      </a:r>
                    </a:p>
                  </a:txBody>
                  <a:tcPr/>
                </a:tc>
                <a:tc>
                  <a:txBody>
                    <a:bodyPr/>
                    <a:lstStyle/>
                    <a:p>
                      <a:r>
                        <a:rPr lang="en-US" dirty="0"/>
                        <a:t>3</a:t>
                      </a:r>
                    </a:p>
                  </a:txBody>
                  <a:tcPr/>
                </a:tc>
                <a:extLst>
                  <a:ext uri="{0D108BD9-81ED-4DB2-BD59-A6C34878D82A}">
                    <a16:rowId xmlns:a16="http://schemas.microsoft.com/office/drawing/2014/main" val="4198721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0</a:t>
                      </a:r>
                    </a:p>
                  </a:txBody>
                  <a:tcPr/>
                </a:tc>
                <a:tc>
                  <a:txBody>
                    <a:bodyPr/>
                    <a:lstStyle/>
                    <a:p>
                      <a:r>
                        <a:rPr lang="en-US" dirty="0"/>
                        <a:t>8</a:t>
                      </a:r>
                    </a:p>
                  </a:txBody>
                  <a:tcPr/>
                </a:tc>
                <a:tc>
                  <a:txBody>
                    <a:bodyPr/>
                    <a:lstStyle/>
                    <a:p>
                      <a:r>
                        <a:rPr lang="en-US" dirty="0"/>
                        <a:t>24</a:t>
                      </a:r>
                    </a:p>
                  </a:txBody>
                  <a:tcPr/>
                </a:tc>
                <a:tc>
                  <a:txBody>
                    <a:bodyPr/>
                    <a:lstStyle/>
                    <a:p>
                      <a:r>
                        <a:rPr lang="en-US" dirty="0"/>
                        <a:t>24</a:t>
                      </a:r>
                    </a:p>
                  </a:txBody>
                  <a:tcPr/>
                </a:tc>
                <a:tc>
                  <a:txBody>
                    <a:bodyPr/>
                    <a:lstStyle/>
                    <a:p>
                      <a:r>
                        <a:rPr lang="en-US" dirty="0"/>
                        <a:t>16</a:t>
                      </a:r>
                    </a:p>
                  </a:txBody>
                  <a:tcPr/>
                </a:tc>
                <a:extLst>
                  <a:ext uri="{0D108BD9-81ED-4DB2-BD59-A6C34878D82A}">
                    <a16:rowId xmlns:a16="http://schemas.microsoft.com/office/drawing/2014/main" val="41938783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0</a:t>
                      </a:r>
                    </a:p>
                  </a:txBody>
                  <a:tcPr/>
                </a:tc>
                <a:tc>
                  <a:txBody>
                    <a:bodyPr/>
                    <a:lstStyle/>
                    <a:p>
                      <a:r>
                        <a:rPr lang="en-US" dirty="0"/>
                        <a:t>7</a:t>
                      </a:r>
                    </a:p>
                  </a:txBody>
                  <a:tcPr/>
                </a:tc>
                <a:tc>
                  <a:txBody>
                    <a:bodyPr/>
                    <a:lstStyle/>
                    <a:p>
                      <a:r>
                        <a:rPr lang="en-US" dirty="0"/>
                        <a:t>16</a:t>
                      </a:r>
                    </a:p>
                  </a:txBody>
                  <a:tcPr/>
                </a:tc>
                <a:tc>
                  <a:txBody>
                    <a:bodyPr/>
                    <a:lstStyle/>
                    <a:p>
                      <a:r>
                        <a:rPr lang="en-US" dirty="0"/>
                        <a:t>16</a:t>
                      </a:r>
                    </a:p>
                  </a:txBody>
                  <a:tcPr/>
                </a:tc>
                <a:tc>
                  <a:txBody>
                    <a:bodyPr/>
                    <a:lstStyle/>
                    <a:p>
                      <a:r>
                        <a:rPr lang="en-US" dirty="0"/>
                        <a:t>9</a:t>
                      </a:r>
                    </a:p>
                  </a:txBody>
                  <a:tcPr/>
                </a:tc>
                <a:extLst>
                  <a:ext uri="{0D108BD9-81ED-4DB2-BD59-A6C34878D82A}">
                    <a16:rowId xmlns:a16="http://schemas.microsoft.com/office/drawing/2014/main" val="41014310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0</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0</a:t>
                      </a:r>
                    </a:p>
                  </a:txBody>
                  <a:tcPr/>
                </a:tc>
                <a:extLst>
                  <a:ext uri="{0D108BD9-81ED-4DB2-BD59-A6C34878D82A}">
                    <a16:rowId xmlns:a16="http://schemas.microsoft.com/office/drawing/2014/main" val="1696207251"/>
                  </a:ext>
                </a:extLst>
              </a:tr>
            </a:tbl>
          </a:graphicData>
        </a:graphic>
      </p:graphicFrame>
    </p:spTree>
    <p:extLst>
      <p:ext uri="{BB962C8B-B14F-4D97-AF65-F5344CB8AC3E}">
        <p14:creationId xmlns:p14="http://schemas.microsoft.com/office/powerpoint/2010/main" val="427382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2 of SJF (with varying Arrival Time)</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85000" lnSpcReduction="20000"/>
          </a:bodyPr>
          <a:lstStyle/>
          <a:p>
            <a:pPr>
              <a:tabLst>
                <a:tab pos="1600200" algn="ctr"/>
                <a:tab pos="3251200" algn="ctr"/>
                <a:tab pos="5140325" algn="ctr"/>
              </a:tabLst>
            </a:pPr>
            <a:r>
              <a:rPr lang="en-US" altLang="en-US" dirty="0"/>
              <a:t>What if not all processes arrive at time 0 ? </a:t>
            </a:r>
          </a:p>
          <a:p>
            <a:pPr>
              <a:tabLst>
                <a:tab pos="1600200" algn="ctr"/>
                <a:tab pos="3251200" algn="ctr"/>
                <a:tab pos="5140325" algn="ctr"/>
              </a:tabLst>
            </a:pPr>
            <a:r>
              <a:rPr lang="en-US" altLang="en-US" dirty="0"/>
              <a:t>Consider 4 processes with burst time 6, 8, 7 and 3 arriving at time 0,1,2 and 3 respectively. </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marL="0" indent="0">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AWT = (0 + 15 + 7 + 3) / 4 = 6.25        ATAT = (6+23+14+6)/4 = 12.25</a:t>
            </a:r>
          </a:p>
        </p:txBody>
      </p:sp>
      <p:graphicFrame>
        <p:nvGraphicFramePr>
          <p:cNvPr id="3" name="Table 3">
            <a:extLst>
              <a:ext uri="{FF2B5EF4-FFF2-40B4-BE49-F238E27FC236}">
                <a16:creationId xmlns:a16="http://schemas.microsoft.com/office/drawing/2014/main" id="{71494779-51A4-4710-931A-96BE69BD4383}"/>
              </a:ext>
            </a:extLst>
          </p:cNvPr>
          <p:cNvGraphicFramePr>
            <a:graphicFrameLocks noGrp="1"/>
          </p:cNvGraphicFramePr>
          <p:nvPr/>
        </p:nvGraphicFramePr>
        <p:xfrm>
          <a:off x="1941341" y="3097103"/>
          <a:ext cx="7647453" cy="1854200"/>
        </p:xfrm>
        <a:graphic>
          <a:graphicData uri="http://schemas.openxmlformats.org/drawingml/2006/table">
            <a:tbl>
              <a:tblPr firstRow="1" bandRow="1">
                <a:tableStyleId>{5C22544A-7EE6-4342-B048-85BDC9FD1C3A}</a:tableStyleId>
              </a:tblPr>
              <a:tblGrid>
                <a:gridCol w="827984">
                  <a:extLst>
                    <a:ext uri="{9D8B030D-6E8A-4147-A177-3AD203B41FA5}">
                      <a16:colId xmlns:a16="http://schemas.microsoft.com/office/drawing/2014/main" val="3927730506"/>
                    </a:ext>
                  </a:extLst>
                </a:gridCol>
                <a:gridCol w="886811">
                  <a:extLst>
                    <a:ext uri="{9D8B030D-6E8A-4147-A177-3AD203B41FA5}">
                      <a16:colId xmlns:a16="http://schemas.microsoft.com/office/drawing/2014/main" val="641947586"/>
                    </a:ext>
                  </a:extLst>
                </a:gridCol>
                <a:gridCol w="1019169">
                  <a:extLst>
                    <a:ext uri="{9D8B030D-6E8A-4147-A177-3AD203B41FA5}">
                      <a16:colId xmlns:a16="http://schemas.microsoft.com/office/drawing/2014/main" val="915309607"/>
                    </a:ext>
                  </a:extLst>
                </a:gridCol>
                <a:gridCol w="1314590">
                  <a:extLst>
                    <a:ext uri="{9D8B030D-6E8A-4147-A177-3AD203B41FA5}">
                      <a16:colId xmlns:a16="http://schemas.microsoft.com/office/drawing/2014/main" val="29074524"/>
                    </a:ext>
                  </a:extLst>
                </a:gridCol>
                <a:gridCol w="1562792">
                  <a:extLst>
                    <a:ext uri="{9D8B030D-6E8A-4147-A177-3AD203B41FA5}">
                      <a16:colId xmlns:a16="http://schemas.microsoft.com/office/drawing/2014/main" val="2243887010"/>
                    </a:ext>
                  </a:extLst>
                </a:gridCol>
                <a:gridCol w="2036107">
                  <a:extLst>
                    <a:ext uri="{9D8B030D-6E8A-4147-A177-3AD203B41FA5}">
                      <a16:colId xmlns:a16="http://schemas.microsoft.com/office/drawing/2014/main" val="569959649"/>
                    </a:ext>
                  </a:extLst>
                </a:gridCol>
              </a:tblGrid>
              <a:tr h="370840">
                <a:tc>
                  <a:txBody>
                    <a:bodyPr/>
                    <a:lstStyle/>
                    <a:p>
                      <a:r>
                        <a:rPr lang="en-US" dirty="0" err="1"/>
                        <a:t>Pid</a:t>
                      </a:r>
                      <a:endParaRPr lang="en-US" dirty="0"/>
                    </a:p>
                  </a:txBody>
                  <a:tcPr/>
                </a:tc>
                <a:tc>
                  <a:txBody>
                    <a:bodyPr/>
                    <a:lstStyle/>
                    <a:p>
                      <a:r>
                        <a:rPr lang="en-US" dirty="0"/>
                        <a:t>AT</a:t>
                      </a:r>
                    </a:p>
                  </a:txBody>
                  <a:tcPr/>
                </a:tc>
                <a:tc>
                  <a:txBody>
                    <a:bodyPr/>
                    <a:lstStyle/>
                    <a:p>
                      <a:r>
                        <a:rPr lang="en-US" dirty="0"/>
                        <a:t>BT</a:t>
                      </a:r>
                    </a:p>
                  </a:txBody>
                  <a:tcPr/>
                </a:tc>
                <a:tc>
                  <a:txBody>
                    <a:bodyPr/>
                    <a:lstStyle/>
                    <a:p>
                      <a:r>
                        <a:rPr lang="en-US" dirty="0"/>
                        <a:t>CT</a:t>
                      </a:r>
                    </a:p>
                  </a:txBody>
                  <a:tcPr/>
                </a:tc>
                <a:tc>
                  <a:txBody>
                    <a:bodyPr/>
                    <a:lstStyle/>
                    <a:p>
                      <a:r>
                        <a:rPr lang="en-US" dirty="0"/>
                        <a:t>TAT = CT-AT</a:t>
                      </a:r>
                    </a:p>
                  </a:txBody>
                  <a:tcPr/>
                </a:tc>
                <a:tc>
                  <a:txBody>
                    <a:bodyPr/>
                    <a:lstStyle/>
                    <a:p>
                      <a:r>
                        <a:rPr lang="en-US" dirty="0"/>
                        <a:t>WT = TAT - BT</a:t>
                      </a:r>
                    </a:p>
                  </a:txBody>
                  <a:tcPr/>
                </a:tc>
                <a:extLst>
                  <a:ext uri="{0D108BD9-81ED-4DB2-BD59-A6C34878D82A}">
                    <a16:rowId xmlns:a16="http://schemas.microsoft.com/office/drawing/2014/main" val="1680572583"/>
                  </a:ext>
                </a:extLst>
              </a:tr>
              <a:tr h="370840">
                <a:tc>
                  <a:txBody>
                    <a:bodyPr/>
                    <a:lstStyle/>
                    <a:p>
                      <a:r>
                        <a:rPr lang="en-US" dirty="0"/>
                        <a:t>P</a:t>
                      </a:r>
                      <a:r>
                        <a:rPr lang="en-US" baseline="-25000" dirty="0"/>
                        <a:t>1</a:t>
                      </a:r>
                      <a:endParaRPr lang="en-US" dirty="0"/>
                    </a:p>
                  </a:txBody>
                  <a:tcPr/>
                </a:tc>
                <a:tc>
                  <a:txBody>
                    <a:bodyPr/>
                    <a:lstStyle/>
                    <a:p>
                      <a:r>
                        <a:rPr lang="en-US" dirty="0"/>
                        <a:t>0</a:t>
                      </a:r>
                    </a:p>
                  </a:txBody>
                  <a:tcPr/>
                </a:tc>
                <a:tc>
                  <a:txBody>
                    <a:bodyPr/>
                    <a:lstStyle/>
                    <a:p>
                      <a:r>
                        <a:rPr lang="en-US" dirty="0"/>
                        <a:t>6</a:t>
                      </a:r>
                    </a:p>
                  </a:txBody>
                  <a:tcPr/>
                </a:tc>
                <a:tc>
                  <a:txBody>
                    <a:bodyPr/>
                    <a:lstStyle/>
                    <a:p>
                      <a:r>
                        <a:rPr lang="en-US" dirty="0"/>
                        <a:t>6</a:t>
                      </a:r>
                    </a:p>
                  </a:txBody>
                  <a:tcPr/>
                </a:tc>
                <a:tc>
                  <a:txBody>
                    <a:bodyPr/>
                    <a:lstStyle/>
                    <a:p>
                      <a:r>
                        <a:rPr lang="en-US" dirty="0"/>
                        <a:t>6-0 = 6</a:t>
                      </a:r>
                    </a:p>
                  </a:txBody>
                  <a:tcPr/>
                </a:tc>
                <a:tc>
                  <a:txBody>
                    <a:bodyPr/>
                    <a:lstStyle/>
                    <a:p>
                      <a:r>
                        <a:rPr lang="en-US" dirty="0"/>
                        <a:t>6-6 = 0</a:t>
                      </a:r>
                    </a:p>
                  </a:txBody>
                  <a:tcPr/>
                </a:tc>
                <a:extLst>
                  <a:ext uri="{0D108BD9-81ED-4DB2-BD59-A6C34878D82A}">
                    <a16:rowId xmlns:a16="http://schemas.microsoft.com/office/drawing/2014/main" val="4198721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1</a:t>
                      </a:r>
                    </a:p>
                  </a:txBody>
                  <a:tcPr/>
                </a:tc>
                <a:tc>
                  <a:txBody>
                    <a:bodyPr/>
                    <a:lstStyle/>
                    <a:p>
                      <a:r>
                        <a:rPr lang="en-US" dirty="0"/>
                        <a:t>8</a:t>
                      </a:r>
                    </a:p>
                  </a:txBody>
                  <a:tcPr/>
                </a:tc>
                <a:tc>
                  <a:txBody>
                    <a:bodyPr/>
                    <a:lstStyle/>
                    <a:p>
                      <a:r>
                        <a:rPr lang="en-US" dirty="0"/>
                        <a:t>24</a:t>
                      </a:r>
                    </a:p>
                  </a:txBody>
                  <a:tcPr/>
                </a:tc>
                <a:tc>
                  <a:txBody>
                    <a:bodyPr/>
                    <a:lstStyle/>
                    <a:p>
                      <a:r>
                        <a:rPr lang="en-US" dirty="0"/>
                        <a:t>24-1 = 23</a:t>
                      </a:r>
                    </a:p>
                  </a:txBody>
                  <a:tcPr/>
                </a:tc>
                <a:tc>
                  <a:txBody>
                    <a:bodyPr/>
                    <a:lstStyle/>
                    <a:p>
                      <a:r>
                        <a:rPr lang="en-US" dirty="0"/>
                        <a:t>23-8 = 15</a:t>
                      </a:r>
                    </a:p>
                  </a:txBody>
                  <a:tcPr/>
                </a:tc>
                <a:extLst>
                  <a:ext uri="{0D108BD9-81ED-4DB2-BD59-A6C34878D82A}">
                    <a16:rowId xmlns:a16="http://schemas.microsoft.com/office/drawing/2014/main" val="41938783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2</a:t>
                      </a:r>
                    </a:p>
                  </a:txBody>
                  <a:tcPr/>
                </a:tc>
                <a:tc>
                  <a:txBody>
                    <a:bodyPr/>
                    <a:lstStyle/>
                    <a:p>
                      <a:r>
                        <a:rPr lang="en-US" dirty="0"/>
                        <a:t>7</a:t>
                      </a:r>
                    </a:p>
                  </a:txBody>
                  <a:tcPr/>
                </a:tc>
                <a:tc>
                  <a:txBody>
                    <a:bodyPr/>
                    <a:lstStyle/>
                    <a:p>
                      <a:r>
                        <a:rPr lang="en-US" dirty="0"/>
                        <a:t>16</a:t>
                      </a:r>
                    </a:p>
                  </a:txBody>
                  <a:tcPr/>
                </a:tc>
                <a:tc>
                  <a:txBody>
                    <a:bodyPr/>
                    <a:lstStyle/>
                    <a:p>
                      <a:r>
                        <a:rPr lang="en-US" dirty="0"/>
                        <a:t>16-2 = 14</a:t>
                      </a:r>
                    </a:p>
                  </a:txBody>
                  <a:tcPr/>
                </a:tc>
                <a:tc>
                  <a:txBody>
                    <a:bodyPr/>
                    <a:lstStyle/>
                    <a:p>
                      <a:r>
                        <a:rPr lang="en-US" dirty="0"/>
                        <a:t>14-7 = 7</a:t>
                      </a:r>
                    </a:p>
                  </a:txBody>
                  <a:tcPr/>
                </a:tc>
                <a:extLst>
                  <a:ext uri="{0D108BD9-81ED-4DB2-BD59-A6C34878D82A}">
                    <a16:rowId xmlns:a16="http://schemas.microsoft.com/office/drawing/2014/main" val="41014310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3</a:t>
                      </a:r>
                    </a:p>
                  </a:txBody>
                  <a:tcPr/>
                </a:tc>
                <a:tc>
                  <a:txBody>
                    <a:bodyPr/>
                    <a:lstStyle/>
                    <a:p>
                      <a:r>
                        <a:rPr lang="en-US" dirty="0"/>
                        <a:t>3</a:t>
                      </a:r>
                    </a:p>
                  </a:txBody>
                  <a:tcPr/>
                </a:tc>
                <a:tc>
                  <a:txBody>
                    <a:bodyPr/>
                    <a:lstStyle/>
                    <a:p>
                      <a:r>
                        <a:rPr lang="en-US" dirty="0"/>
                        <a:t>9</a:t>
                      </a:r>
                    </a:p>
                  </a:txBody>
                  <a:tcPr/>
                </a:tc>
                <a:tc>
                  <a:txBody>
                    <a:bodyPr/>
                    <a:lstStyle/>
                    <a:p>
                      <a:r>
                        <a:rPr lang="en-US" dirty="0"/>
                        <a:t>9-3 = 6</a:t>
                      </a:r>
                    </a:p>
                  </a:txBody>
                  <a:tcPr/>
                </a:tc>
                <a:tc>
                  <a:txBody>
                    <a:bodyPr/>
                    <a:lstStyle/>
                    <a:p>
                      <a:r>
                        <a:rPr lang="en-US" dirty="0"/>
                        <a:t>6-3 = 3</a:t>
                      </a:r>
                    </a:p>
                  </a:txBody>
                  <a:tcPr/>
                </a:tc>
                <a:extLst>
                  <a:ext uri="{0D108BD9-81ED-4DB2-BD59-A6C34878D82A}">
                    <a16:rowId xmlns:a16="http://schemas.microsoft.com/office/drawing/2014/main" val="1696207251"/>
                  </a:ext>
                </a:extLst>
              </a:tr>
            </a:tbl>
          </a:graphicData>
        </a:graphic>
      </p:graphicFrame>
    </p:spTree>
    <p:extLst>
      <p:ext uri="{BB962C8B-B14F-4D97-AF65-F5344CB8AC3E}">
        <p14:creationId xmlns:p14="http://schemas.microsoft.com/office/powerpoint/2010/main" val="350571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Non-Preemptive Priority Scheduling</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92500" lnSpcReduction="10000"/>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endParaRPr lang="en-US" altLang="en-US" dirty="0"/>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3366FF"/>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3366FF"/>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tabLst>
                <a:tab pos="1600200" algn="ctr"/>
                <a:tab pos="3251200" algn="ctr"/>
                <a:tab pos="5140325" algn="ctr"/>
              </a:tabLst>
            </a:pPr>
            <a:endParaRPr lang="en-US" altLang="en-US" dirty="0"/>
          </a:p>
        </p:txBody>
      </p:sp>
    </p:spTree>
    <p:extLst>
      <p:ext uri="{BB962C8B-B14F-4D97-AF65-F5344CB8AC3E}">
        <p14:creationId xmlns:p14="http://schemas.microsoft.com/office/powerpoint/2010/main" val="171179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of Non-Preemptive Priority Scheduling</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a:bodyPr>
          <a:lstStyle/>
          <a:p>
            <a:pPr>
              <a:tabLst>
                <a:tab pos="1600200" algn="ctr"/>
                <a:tab pos="3251200" algn="ctr"/>
                <a:tab pos="5140325" algn="ctr"/>
              </a:tabLst>
            </a:pPr>
            <a:r>
              <a:rPr lang="en-US" altLang="en-US" sz="1800" dirty="0"/>
              <a:t>Consider 5 processes with burst time 10, 1, 2, 1 and 5 having priorities 3, 1, 4, 5 and  2 respectively arrive at time 0.</a:t>
            </a:r>
          </a:p>
          <a:p>
            <a:pPr>
              <a:tabLst>
                <a:tab pos="1600200" algn="ctr"/>
                <a:tab pos="3251200" algn="ctr"/>
                <a:tab pos="5140325" algn="ctr"/>
              </a:tabLst>
            </a:pPr>
            <a:r>
              <a:rPr lang="en-US" altLang="en-US" sz="1800" dirty="0"/>
              <a:t>Scheduling chart </a:t>
            </a:r>
          </a:p>
          <a:p>
            <a:pPr>
              <a:tabLst>
                <a:tab pos="1600200" algn="ctr"/>
                <a:tab pos="3251200" algn="ctr"/>
                <a:tab pos="5140325" algn="ctr"/>
              </a:tabLst>
            </a:pPr>
            <a:endParaRPr lang="en-US" altLang="en-US" dirty="0"/>
          </a:p>
        </p:txBody>
      </p:sp>
      <p:pic>
        <p:nvPicPr>
          <p:cNvPr id="11" name="Picture 5" descr="C:\Users\as668\Desktop\in-5_6.jpg">
            <a:extLst>
              <a:ext uri="{FF2B5EF4-FFF2-40B4-BE49-F238E27FC236}">
                <a16:creationId xmlns:a16="http://schemas.microsoft.com/office/drawing/2014/main" id="{C0389E6D-21FC-4683-8AA1-690A9A77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811" y="2840895"/>
            <a:ext cx="800564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4">
            <a:extLst>
              <a:ext uri="{FF2B5EF4-FFF2-40B4-BE49-F238E27FC236}">
                <a16:creationId xmlns:a16="http://schemas.microsoft.com/office/drawing/2014/main" id="{48FE2E59-323A-46E3-BB55-DEC0F41D9822}"/>
              </a:ext>
            </a:extLst>
          </p:cNvPr>
          <p:cNvGraphicFramePr>
            <a:graphicFrameLocks noGrp="1"/>
          </p:cNvGraphicFramePr>
          <p:nvPr/>
        </p:nvGraphicFramePr>
        <p:xfrm>
          <a:off x="1778780" y="3840485"/>
          <a:ext cx="7421490" cy="2227254"/>
        </p:xfrm>
        <a:graphic>
          <a:graphicData uri="http://schemas.openxmlformats.org/drawingml/2006/table">
            <a:tbl>
              <a:tblPr firstRow="1" bandRow="1">
                <a:tableStyleId>{5C22544A-7EE6-4342-B048-85BDC9FD1C3A}</a:tableStyleId>
              </a:tblPr>
              <a:tblGrid>
                <a:gridCol w="688181">
                  <a:extLst>
                    <a:ext uri="{9D8B030D-6E8A-4147-A177-3AD203B41FA5}">
                      <a16:colId xmlns:a16="http://schemas.microsoft.com/office/drawing/2014/main" val="196940767"/>
                    </a:ext>
                  </a:extLst>
                </a:gridCol>
                <a:gridCol w="565392">
                  <a:extLst>
                    <a:ext uri="{9D8B030D-6E8A-4147-A177-3AD203B41FA5}">
                      <a16:colId xmlns:a16="http://schemas.microsoft.com/office/drawing/2014/main" val="1518005226"/>
                    </a:ext>
                  </a:extLst>
                </a:gridCol>
                <a:gridCol w="906601">
                  <a:extLst>
                    <a:ext uri="{9D8B030D-6E8A-4147-A177-3AD203B41FA5}">
                      <a16:colId xmlns:a16="http://schemas.microsoft.com/office/drawing/2014/main" val="3069931395"/>
                    </a:ext>
                  </a:extLst>
                </a:gridCol>
                <a:gridCol w="1153551">
                  <a:extLst>
                    <a:ext uri="{9D8B030D-6E8A-4147-A177-3AD203B41FA5}">
                      <a16:colId xmlns:a16="http://schemas.microsoft.com/office/drawing/2014/main" val="2190203580"/>
                    </a:ext>
                  </a:extLst>
                </a:gridCol>
                <a:gridCol w="914400">
                  <a:extLst>
                    <a:ext uri="{9D8B030D-6E8A-4147-A177-3AD203B41FA5}">
                      <a16:colId xmlns:a16="http://schemas.microsoft.com/office/drawing/2014/main" val="259466638"/>
                    </a:ext>
                  </a:extLst>
                </a:gridCol>
                <a:gridCol w="1505243">
                  <a:extLst>
                    <a:ext uri="{9D8B030D-6E8A-4147-A177-3AD203B41FA5}">
                      <a16:colId xmlns:a16="http://schemas.microsoft.com/office/drawing/2014/main" val="730780726"/>
                    </a:ext>
                  </a:extLst>
                </a:gridCol>
                <a:gridCol w="1688122">
                  <a:extLst>
                    <a:ext uri="{9D8B030D-6E8A-4147-A177-3AD203B41FA5}">
                      <a16:colId xmlns:a16="http://schemas.microsoft.com/office/drawing/2014/main" val="1836805504"/>
                    </a:ext>
                  </a:extLst>
                </a:gridCol>
              </a:tblGrid>
              <a:tr h="371209">
                <a:tc>
                  <a:txBody>
                    <a:bodyPr/>
                    <a:lstStyle/>
                    <a:p>
                      <a:r>
                        <a:rPr lang="en-US" dirty="0" err="1"/>
                        <a:t>Pid</a:t>
                      </a:r>
                      <a:endParaRPr lang="en-US" dirty="0"/>
                    </a:p>
                  </a:txBody>
                  <a:tcPr/>
                </a:tc>
                <a:tc>
                  <a:txBody>
                    <a:bodyPr/>
                    <a:lstStyle/>
                    <a:p>
                      <a:r>
                        <a:rPr lang="en-US" dirty="0"/>
                        <a:t>AT</a:t>
                      </a:r>
                    </a:p>
                  </a:txBody>
                  <a:tcPr/>
                </a:tc>
                <a:tc>
                  <a:txBody>
                    <a:bodyPr/>
                    <a:lstStyle/>
                    <a:p>
                      <a:r>
                        <a:rPr lang="en-US" dirty="0"/>
                        <a:t>BT</a:t>
                      </a:r>
                    </a:p>
                  </a:txBody>
                  <a:tcPr/>
                </a:tc>
                <a:tc>
                  <a:txBody>
                    <a:bodyPr/>
                    <a:lstStyle/>
                    <a:p>
                      <a:r>
                        <a:rPr lang="en-US" dirty="0"/>
                        <a:t>Priority</a:t>
                      </a:r>
                    </a:p>
                  </a:txBody>
                  <a:tcPr/>
                </a:tc>
                <a:tc>
                  <a:txBody>
                    <a:bodyPr/>
                    <a:lstStyle/>
                    <a:p>
                      <a:r>
                        <a:rPr lang="en-US" dirty="0"/>
                        <a:t>CT</a:t>
                      </a:r>
                    </a:p>
                  </a:txBody>
                  <a:tcPr/>
                </a:tc>
                <a:tc>
                  <a:txBody>
                    <a:bodyPr/>
                    <a:lstStyle/>
                    <a:p>
                      <a:r>
                        <a:rPr lang="en-US" dirty="0"/>
                        <a:t>TAT = CT – AT</a:t>
                      </a:r>
                    </a:p>
                  </a:txBody>
                  <a:tcPr/>
                </a:tc>
                <a:tc>
                  <a:txBody>
                    <a:bodyPr/>
                    <a:lstStyle/>
                    <a:p>
                      <a:r>
                        <a:rPr lang="en-US" dirty="0"/>
                        <a:t>WT = TAT – BT</a:t>
                      </a:r>
                    </a:p>
                  </a:txBody>
                  <a:tcPr/>
                </a:tc>
                <a:extLst>
                  <a:ext uri="{0D108BD9-81ED-4DB2-BD59-A6C34878D82A}">
                    <a16:rowId xmlns:a16="http://schemas.microsoft.com/office/drawing/2014/main" val="1329857084"/>
                  </a:ext>
                </a:extLst>
              </a:tr>
              <a:tr h="371209">
                <a:tc>
                  <a:txBody>
                    <a:bodyPr/>
                    <a:lstStyle/>
                    <a:p>
                      <a:r>
                        <a:rPr lang="en-US" dirty="0"/>
                        <a:t>P</a:t>
                      </a:r>
                      <a:r>
                        <a:rPr lang="en-US" baseline="-25000" dirty="0"/>
                        <a:t>1</a:t>
                      </a:r>
                    </a:p>
                  </a:txBody>
                  <a:tcPr/>
                </a:tc>
                <a:tc>
                  <a:txBody>
                    <a:bodyPr/>
                    <a:lstStyle/>
                    <a:p>
                      <a:r>
                        <a:rPr lang="en-US" dirty="0"/>
                        <a:t>0</a:t>
                      </a:r>
                    </a:p>
                  </a:txBody>
                  <a:tcPr/>
                </a:tc>
                <a:tc>
                  <a:txBody>
                    <a:bodyPr/>
                    <a:lstStyle/>
                    <a:p>
                      <a:r>
                        <a:rPr lang="en-US" dirty="0"/>
                        <a:t>10</a:t>
                      </a:r>
                    </a:p>
                  </a:txBody>
                  <a:tcPr/>
                </a:tc>
                <a:tc>
                  <a:txBody>
                    <a:bodyPr/>
                    <a:lstStyle/>
                    <a:p>
                      <a:r>
                        <a:rPr lang="en-US" dirty="0"/>
                        <a:t>3</a:t>
                      </a:r>
                    </a:p>
                  </a:txBody>
                  <a:tcPr/>
                </a:tc>
                <a:tc>
                  <a:txBody>
                    <a:bodyPr/>
                    <a:lstStyle/>
                    <a:p>
                      <a:r>
                        <a:rPr lang="en-US" dirty="0"/>
                        <a:t>16</a:t>
                      </a:r>
                    </a:p>
                  </a:txBody>
                  <a:tcPr/>
                </a:tc>
                <a:tc>
                  <a:txBody>
                    <a:bodyPr/>
                    <a:lstStyle/>
                    <a:p>
                      <a:r>
                        <a:rPr lang="en-US" dirty="0"/>
                        <a:t>16</a:t>
                      </a:r>
                    </a:p>
                  </a:txBody>
                  <a:tcPr/>
                </a:tc>
                <a:tc>
                  <a:txBody>
                    <a:bodyPr/>
                    <a:lstStyle/>
                    <a:p>
                      <a:r>
                        <a:rPr lang="en-US" dirty="0"/>
                        <a:t>6</a:t>
                      </a:r>
                    </a:p>
                  </a:txBody>
                  <a:tcPr/>
                </a:tc>
                <a:extLst>
                  <a:ext uri="{0D108BD9-81ED-4DB2-BD59-A6C34878D82A}">
                    <a16:rowId xmlns:a16="http://schemas.microsoft.com/office/drawing/2014/main" val="3580855185"/>
                  </a:ext>
                </a:extLst>
              </a:tr>
              <a:tr h="371209">
                <a:tc>
                  <a:txBody>
                    <a:bodyPr/>
                    <a:lstStyle/>
                    <a:p>
                      <a:r>
                        <a:rPr lang="en-US" dirty="0"/>
                        <a:t>P</a:t>
                      </a:r>
                      <a:r>
                        <a:rPr lang="en-US" baseline="-25000" dirty="0"/>
                        <a:t>2</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219137348"/>
                  </a:ext>
                </a:extLst>
              </a:tr>
              <a:tr h="371209">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endParaRPr lang="en-US" dirty="0"/>
                    </a:p>
                  </a:txBody>
                  <a:tcPr/>
                </a:tc>
                <a:tc>
                  <a:txBody>
                    <a:bodyPr/>
                    <a:lstStyle/>
                    <a:p>
                      <a:r>
                        <a:rPr lang="en-US" dirty="0"/>
                        <a:t>0</a:t>
                      </a:r>
                    </a:p>
                  </a:txBody>
                  <a:tcPr/>
                </a:tc>
                <a:tc>
                  <a:txBody>
                    <a:bodyPr/>
                    <a:lstStyle/>
                    <a:p>
                      <a:r>
                        <a:rPr lang="en-US" dirty="0"/>
                        <a:t>2</a:t>
                      </a:r>
                    </a:p>
                  </a:txBody>
                  <a:tcPr/>
                </a:tc>
                <a:tc>
                  <a:txBody>
                    <a:bodyPr/>
                    <a:lstStyle/>
                    <a:p>
                      <a:r>
                        <a:rPr lang="en-US" dirty="0"/>
                        <a:t>4</a:t>
                      </a:r>
                    </a:p>
                  </a:txBody>
                  <a:tcPr/>
                </a:tc>
                <a:tc>
                  <a:txBody>
                    <a:bodyPr/>
                    <a:lstStyle/>
                    <a:p>
                      <a:r>
                        <a:rPr lang="en-US" dirty="0"/>
                        <a:t>18</a:t>
                      </a:r>
                    </a:p>
                  </a:txBody>
                  <a:tcPr/>
                </a:tc>
                <a:tc>
                  <a:txBody>
                    <a:bodyPr/>
                    <a:lstStyle/>
                    <a:p>
                      <a:r>
                        <a:rPr lang="en-US" dirty="0"/>
                        <a:t>18</a:t>
                      </a:r>
                    </a:p>
                  </a:txBody>
                  <a:tcPr/>
                </a:tc>
                <a:tc>
                  <a:txBody>
                    <a:bodyPr/>
                    <a:lstStyle/>
                    <a:p>
                      <a:r>
                        <a:rPr lang="en-US" dirty="0"/>
                        <a:t>16</a:t>
                      </a:r>
                    </a:p>
                  </a:txBody>
                  <a:tcPr/>
                </a:tc>
                <a:extLst>
                  <a:ext uri="{0D108BD9-81ED-4DB2-BD59-A6C34878D82A}">
                    <a16:rowId xmlns:a16="http://schemas.microsoft.com/office/drawing/2014/main" val="4039990892"/>
                  </a:ext>
                </a:extLst>
              </a:tr>
              <a:tr h="371209">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endParaRPr lang="en-US" dirty="0"/>
                    </a:p>
                  </a:txBody>
                  <a:tcPr/>
                </a:tc>
                <a:tc>
                  <a:txBody>
                    <a:bodyPr/>
                    <a:lstStyle/>
                    <a:p>
                      <a:r>
                        <a:rPr lang="en-US" dirty="0"/>
                        <a:t>0</a:t>
                      </a:r>
                    </a:p>
                  </a:txBody>
                  <a:tcPr/>
                </a:tc>
                <a:tc>
                  <a:txBody>
                    <a:bodyPr/>
                    <a:lstStyle/>
                    <a:p>
                      <a:r>
                        <a:rPr lang="en-US" dirty="0"/>
                        <a:t>1</a:t>
                      </a:r>
                    </a:p>
                  </a:txBody>
                  <a:tcPr/>
                </a:tc>
                <a:tc>
                  <a:txBody>
                    <a:bodyPr/>
                    <a:lstStyle/>
                    <a:p>
                      <a:r>
                        <a:rPr lang="en-US" dirty="0"/>
                        <a:t>5</a:t>
                      </a:r>
                    </a:p>
                  </a:txBody>
                  <a:tcPr/>
                </a:tc>
                <a:tc>
                  <a:txBody>
                    <a:bodyPr/>
                    <a:lstStyle/>
                    <a:p>
                      <a:r>
                        <a:rPr lang="en-US" dirty="0"/>
                        <a:t>19</a:t>
                      </a:r>
                    </a:p>
                  </a:txBody>
                  <a:tcPr/>
                </a:tc>
                <a:tc>
                  <a:txBody>
                    <a:bodyPr/>
                    <a:lstStyle/>
                    <a:p>
                      <a:r>
                        <a:rPr lang="en-US" dirty="0"/>
                        <a:t>19</a:t>
                      </a:r>
                    </a:p>
                  </a:txBody>
                  <a:tcPr/>
                </a:tc>
                <a:tc>
                  <a:txBody>
                    <a:bodyPr/>
                    <a:lstStyle/>
                    <a:p>
                      <a:r>
                        <a:rPr lang="en-US" dirty="0"/>
                        <a:t>18</a:t>
                      </a:r>
                    </a:p>
                  </a:txBody>
                  <a:tcPr/>
                </a:tc>
                <a:extLst>
                  <a:ext uri="{0D108BD9-81ED-4DB2-BD59-A6C34878D82A}">
                    <a16:rowId xmlns:a16="http://schemas.microsoft.com/office/drawing/2014/main" val="4179311789"/>
                  </a:ext>
                </a:extLst>
              </a:tr>
              <a:tr h="371209">
                <a:tc>
                  <a:txBody>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5</a:t>
                      </a:r>
                      <a:endParaRPr lang="en-US" dirty="0"/>
                    </a:p>
                  </a:txBody>
                  <a:tcPr/>
                </a:tc>
                <a:tc>
                  <a:txBody>
                    <a:bodyPr/>
                    <a:lstStyle/>
                    <a:p>
                      <a:r>
                        <a:rPr lang="en-US" dirty="0"/>
                        <a:t>0</a:t>
                      </a:r>
                    </a:p>
                  </a:txBody>
                  <a:tcPr/>
                </a:tc>
                <a:tc>
                  <a:txBody>
                    <a:bodyPr/>
                    <a:lstStyle/>
                    <a:p>
                      <a:r>
                        <a:rPr lang="en-US" dirty="0"/>
                        <a:t>5</a:t>
                      </a:r>
                    </a:p>
                  </a:txBody>
                  <a:tcPr/>
                </a:tc>
                <a:tc>
                  <a:txBody>
                    <a:bodyPr/>
                    <a:lstStyle/>
                    <a:p>
                      <a:r>
                        <a:rPr lang="en-US" dirty="0"/>
                        <a:t>2</a:t>
                      </a:r>
                    </a:p>
                  </a:txBody>
                  <a:tcPr/>
                </a:tc>
                <a:tc>
                  <a:txBody>
                    <a:bodyPr/>
                    <a:lstStyle/>
                    <a:p>
                      <a:r>
                        <a:rPr lang="en-US" dirty="0"/>
                        <a:t>6</a:t>
                      </a:r>
                    </a:p>
                  </a:txBody>
                  <a:tcPr/>
                </a:tc>
                <a:tc>
                  <a:txBody>
                    <a:bodyPr/>
                    <a:lstStyle/>
                    <a:p>
                      <a:r>
                        <a:rPr lang="en-US" dirty="0"/>
                        <a:t>6</a:t>
                      </a:r>
                    </a:p>
                  </a:txBody>
                  <a:tcPr/>
                </a:tc>
                <a:tc>
                  <a:txBody>
                    <a:bodyPr/>
                    <a:lstStyle/>
                    <a:p>
                      <a:r>
                        <a:rPr lang="en-US" dirty="0"/>
                        <a:t>1</a:t>
                      </a:r>
                    </a:p>
                  </a:txBody>
                  <a:tcPr/>
                </a:tc>
                <a:extLst>
                  <a:ext uri="{0D108BD9-81ED-4DB2-BD59-A6C34878D82A}">
                    <a16:rowId xmlns:a16="http://schemas.microsoft.com/office/drawing/2014/main" val="4041461608"/>
                  </a:ext>
                </a:extLst>
              </a:tr>
            </a:tbl>
          </a:graphicData>
        </a:graphic>
      </p:graphicFrame>
    </p:spTree>
    <p:extLst>
      <p:ext uri="{BB962C8B-B14F-4D97-AF65-F5344CB8AC3E}">
        <p14:creationId xmlns:p14="http://schemas.microsoft.com/office/powerpoint/2010/main" val="75644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Process Concept</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371599" y="1885279"/>
            <a:ext cx="9724031" cy="4116276"/>
          </a:xfrm>
        </p:spPr>
        <p:txBody>
          <a:bodyPr anchor="ctr">
            <a:normAutofit lnSpcReduction="10000"/>
          </a:bodyPr>
          <a:lstStyle/>
          <a:p>
            <a:r>
              <a:rPr lang="en-US" altLang="en-US" dirty="0"/>
              <a:t>Program is </a:t>
            </a:r>
            <a:r>
              <a:rPr lang="en-US" altLang="en-US" b="1" i="1" dirty="0"/>
              <a:t>passive</a:t>
            </a:r>
            <a:r>
              <a:rPr lang="en-US" altLang="en-US" dirty="0"/>
              <a:t> entity stored on disk (</a:t>
            </a:r>
            <a:r>
              <a:rPr lang="en-US" altLang="en-US" b="1" dirty="0">
                <a:solidFill>
                  <a:srgbClr val="3366FF"/>
                </a:solidFill>
              </a:rPr>
              <a:t>executable file</a:t>
            </a:r>
            <a:r>
              <a:rPr lang="en-US" altLang="en-US" dirty="0"/>
              <a:t>), process is </a:t>
            </a:r>
            <a:r>
              <a:rPr lang="en-US" altLang="en-US" b="1" i="1" dirty="0"/>
              <a:t>active </a:t>
            </a:r>
            <a:endParaRPr lang="en-US" altLang="en-US" b="1" i="1" dirty="0">
              <a:solidFill>
                <a:srgbClr val="3366FF"/>
              </a:solidFill>
            </a:endParaRPr>
          </a:p>
          <a:p>
            <a:pPr lvl="1"/>
            <a:r>
              <a:rPr lang="en-US" altLang="en-US" dirty="0"/>
              <a:t>Program becomes process when executable file loaded into memory</a:t>
            </a:r>
          </a:p>
          <a:p>
            <a:pPr lvl="1"/>
            <a:r>
              <a:rPr lang="en-US" altLang="en-US" dirty="0"/>
              <a:t>Execution of program started via GUI mouse clicks, command line entry of its name, </a:t>
            </a:r>
            <a:r>
              <a:rPr lang="en-US" altLang="en-US" dirty="0" err="1"/>
              <a:t>etc</a:t>
            </a:r>
            <a:endParaRPr lang="en-US" altLang="en-US" dirty="0"/>
          </a:p>
          <a:p>
            <a:r>
              <a:rPr lang="en-US" altLang="en-US" dirty="0"/>
              <a:t>One program can be several processes</a:t>
            </a:r>
          </a:p>
          <a:p>
            <a:pPr lvl="1"/>
            <a:r>
              <a:rPr lang="en-US" altLang="en-US" dirty="0"/>
              <a:t>Consider multiple users executing the same program</a:t>
            </a:r>
          </a:p>
          <a:p>
            <a:r>
              <a:rPr lang="en-US" altLang="en-US" dirty="0"/>
              <a:t>Textbooks uses the terms </a:t>
            </a:r>
            <a:r>
              <a:rPr lang="en-US" altLang="en-US" b="1" i="1" dirty="0"/>
              <a:t>job</a:t>
            </a:r>
            <a:r>
              <a:rPr lang="en-US" altLang="en-US" dirty="0"/>
              <a:t> and </a:t>
            </a:r>
            <a:r>
              <a:rPr lang="en-US" altLang="en-US" b="1" i="1" dirty="0"/>
              <a:t>process</a:t>
            </a:r>
            <a:r>
              <a:rPr lang="en-US" altLang="en-US" dirty="0"/>
              <a:t> almost interchangeably</a:t>
            </a:r>
          </a:p>
          <a:p>
            <a:pPr>
              <a:lnSpc>
                <a:spcPct val="90000"/>
              </a:lnSpc>
            </a:pPr>
            <a:r>
              <a:rPr lang="en-US" altLang="en-US" b="1" dirty="0">
                <a:solidFill>
                  <a:srgbClr val="3366FF"/>
                </a:solidFill>
              </a:rPr>
              <a:t>Process</a:t>
            </a:r>
            <a:r>
              <a:rPr lang="en-US" altLang="en-US" dirty="0"/>
              <a:t> – a program in execution</a:t>
            </a:r>
            <a:endParaRPr lang="en-US" altLang="en-US" b="1" dirty="0">
              <a:solidFill>
                <a:srgbClr val="3366FF"/>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83D125E-654B-8333-8F7F-93C60D373B8F}"/>
                  </a:ext>
                </a:extLst>
              </p14:cNvPr>
              <p14:cNvContentPartPr/>
              <p14:nvPr/>
            </p14:nvContentPartPr>
            <p14:xfrm>
              <a:off x="156890" y="1750188"/>
              <a:ext cx="360" cy="360"/>
            </p14:xfrm>
          </p:contentPart>
        </mc:Choice>
        <mc:Fallback xmlns="">
          <p:pic>
            <p:nvPicPr>
              <p:cNvPr id="4" name="Ink 3">
                <a:extLst>
                  <a:ext uri="{FF2B5EF4-FFF2-40B4-BE49-F238E27FC236}">
                    <a16:creationId xmlns:a16="http://schemas.microsoft.com/office/drawing/2014/main" id="{283D125E-654B-8333-8F7F-93C60D373B8F}"/>
                  </a:ext>
                </a:extLst>
              </p:cNvPr>
              <p:cNvPicPr/>
              <p:nvPr/>
            </p:nvPicPr>
            <p:blipFill>
              <a:blip r:embed="rId3"/>
              <a:stretch>
                <a:fillRect/>
              </a:stretch>
            </p:blipFill>
            <p:spPr>
              <a:xfrm>
                <a:off x="148250" y="17411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27FD20E-F6B8-A6C1-E95B-E23085616BB5}"/>
                  </a:ext>
                </a:extLst>
              </p14:cNvPr>
              <p14:cNvContentPartPr/>
              <p14:nvPr/>
            </p14:nvContentPartPr>
            <p14:xfrm>
              <a:off x="412850" y="575868"/>
              <a:ext cx="1542960" cy="536400"/>
            </p14:xfrm>
          </p:contentPart>
        </mc:Choice>
        <mc:Fallback xmlns="">
          <p:pic>
            <p:nvPicPr>
              <p:cNvPr id="5" name="Ink 4">
                <a:extLst>
                  <a:ext uri="{FF2B5EF4-FFF2-40B4-BE49-F238E27FC236}">
                    <a16:creationId xmlns:a16="http://schemas.microsoft.com/office/drawing/2014/main" id="{C27FD20E-F6B8-A6C1-E95B-E23085616BB5}"/>
                  </a:ext>
                </a:extLst>
              </p:cNvPr>
              <p:cNvPicPr/>
              <p:nvPr/>
            </p:nvPicPr>
            <p:blipFill>
              <a:blip r:embed="rId5"/>
              <a:stretch>
                <a:fillRect/>
              </a:stretch>
            </p:blipFill>
            <p:spPr>
              <a:xfrm>
                <a:off x="404210" y="566868"/>
                <a:ext cx="1560600" cy="554040"/>
              </a:xfrm>
              <a:prstGeom prst="rect">
                <a:avLst/>
              </a:prstGeom>
            </p:spPr>
          </p:pic>
        </mc:Fallback>
      </mc:AlternateContent>
    </p:spTree>
    <p:extLst>
      <p:ext uri="{BB962C8B-B14F-4D97-AF65-F5344CB8AC3E}">
        <p14:creationId xmlns:p14="http://schemas.microsoft.com/office/powerpoint/2010/main" val="135965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Preemptive Priority Scheduling</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lnSpcReduction="10000"/>
          </a:bodyPr>
          <a:lstStyle/>
          <a:p>
            <a:pPr>
              <a:tabLst>
                <a:tab pos="1600200" algn="ctr"/>
                <a:tab pos="3251200" algn="ctr"/>
                <a:tab pos="5140325" algn="ctr"/>
              </a:tabLst>
            </a:pPr>
            <a:r>
              <a:rPr lang="en-US" altLang="en-US" dirty="0"/>
              <a:t>Scheduler is active when </a:t>
            </a:r>
          </a:p>
          <a:p>
            <a:pPr lvl="1">
              <a:tabLst>
                <a:tab pos="1600200" algn="ctr"/>
                <a:tab pos="3251200" algn="ctr"/>
                <a:tab pos="5140325" algn="ctr"/>
              </a:tabLst>
            </a:pPr>
            <a:r>
              <a:rPr lang="en-US" altLang="en-US" dirty="0"/>
              <a:t>Running process terminates </a:t>
            </a:r>
          </a:p>
          <a:p>
            <a:pPr lvl="1">
              <a:tabLst>
                <a:tab pos="1600200" algn="ctr"/>
                <a:tab pos="3251200" algn="ctr"/>
                <a:tab pos="5140325" algn="ctr"/>
              </a:tabLst>
            </a:pPr>
            <a:r>
              <a:rPr lang="en-US" altLang="en-US" dirty="0"/>
              <a:t>Running process gets blocked</a:t>
            </a:r>
          </a:p>
          <a:p>
            <a:pPr lvl="1">
              <a:tabLst>
                <a:tab pos="1600200" algn="ctr"/>
                <a:tab pos="3251200" algn="ctr"/>
                <a:tab pos="5140325" algn="ctr"/>
              </a:tabLst>
            </a:pPr>
            <a:r>
              <a:rPr lang="en-US" altLang="en-US" b="1" dirty="0">
                <a:solidFill>
                  <a:srgbClr val="0070C0"/>
                </a:solidFill>
              </a:rPr>
              <a:t>A new process arrives (in ready queue)</a:t>
            </a:r>
          </a:p>
          <a:p>
            <a:pPr>
              <a:tabLst>
                <a:tab pos="1600200" algn="ctr"/>
                <a:tab pos="3251200" algn="ctr"/>
                <a:tab pos="5140325" algn="ctr"/>
              </a:tabLst>
            </a:pPr>
            <a:r>
              <a:rPr lang="en-US" altLang="en-US" dirty="0"/>
              <a:t>If the new process has higher priority than the running process, then </a:t>
            </a:r>
          </a:p>
          <a:p>
            <a:pPr lvl="1">
              <a:tabLst>
                <a:tab pos="1600200" algn="ctr"/>
                <a:tab pos="3251200" algn="ctr"/>
                <a:tab pos="5140325" algn="ctr"/>
              </a:tabLst>
            </a:pPr>
            <a:r>
              <a:rPr lang="en-US" altLang="en-US" dirty="0"/>
              <a:t>The running process is preempted and is moved to ready state. </a:t>
            </a:r>
          </a:p>
          <a:p>
            <a:pPr lvl="1">
              <a:tabLst>
                <a:tab pos="1600200" algn="ctr"/>
                <a:tab pos="3251200" algn="ctr"/>
                <a:tab pos="5140325" algn="ctr"/>
              </a:tabLst>
            </a:pPr>
            <a:r>
              <a:rPr lang="en-US" altLang="en-US" dirty="0"/>
              <a:t>The new process is moved from ready state to running state.</a:t>
            </a:r>
          </a:p>
          <a:p>
            <a:pPr>
              <a:tabLst>
                <a:tab pos="1600200" algn="ctr"/>
                <a:tab pos="3251200" algn="ctr"/>
                <a:tab pos="5140325" algn="ctr"/>
              </a:tabLst>
            </a:pPr>
            <a:r>
              <a:rPr lang="en-US" altLang="en-US" dirty="0"/>
              <a:t>Preemption will increase the number of context switches and may increase probability of starvation of low priority process.</a:t>
            </a:r>
          </a:p>
        </p:txBody>
      </p:sp>
    </p:spTree>
    <p:extLst>
      <p:ext uri="{BB962C8B-B14F-4D97-AF65-F5344CB8AC3E}">
        <p14:creationId xmlns:p14="http://schemas.microsoft.com/office/powerpoint/2010/main" val="242484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SJF Preemptive (Shortest Remaining Time First)</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a:bodyPr>
          <a:lstStyle/>
          <a:p>
            <a:pPr>
              <a:tabLst>
                <a:tab pos="1600200" algn="ctr"/>
                <a:tab pos="3251200" algn="ctr"/>
                <a:tab pos="5140325" algn="ctr"/>
              </a:tabLst>
            </a:pPr>
            <a:r>
              <a:rPr lang="en-US" altLang="en-US" dirty="0"/>
              <a:t>Gives priority to process having smallest burst time (Like SJF)</a:t>
            </a:r>
          </a:p>
          <a:p>
            <a:pPr>
              <a:tabLst>
                <a:tab pos="1600200" algn="ctr"/>
                <a:tab pos="3251200" algn="ctr"/>
                <a:tab pos="5140325" algn="ctr"/>
              </a:tabLst>
            </a:pPr>
            <a:r>
              <a:rPr lang="en-US" altLang="en-US" dirty="0"/>
              <a:t>Keeps track of </a:t>
            </a:r>
            <a:r>
              <a:rPr lang="en-US" altLang="en-US" b="1" dirty="0">
                <a:solidFill>
                  <a:srgbClr val="00B0F0"/>
                </a:solidFill>
              </a:rPr>
              <a:t>Remaining Time</a:t>
            </a:r>
            <a:r>
              <a:rPr lang="en-US" altLang="en-US" dirty="0"/>
              <a:t> (Burst time – Time for which process has already executed)</a:t>
            </a:r>
          </a:p>
          <a:p>
            <a:pPr>
              <a:tabLst>
                <a:tab pos="1600200" algn="ctr"/>
                <a:tab pos="3251200" algn="ctr"/>
                <a:tab pos="5140325" algn="ctr"/>
              </a:tabLst>
            </a:pPr>
            <a:r>
              <a:rPr lang="en-US" altLang="en-US" dirty="0"/>
              <a:t>If running process terminates or gets blocked: Selects the next ready process with smallest burst time (Like SJF)</a:t>
            </a:r>
          </a:p>
          <a:p>
            <a:pPr>
              <a:tabLst>
                <a:tab pos="1600200" algn="ctr"/>
                <a:tab pos="3251200" algn="ctr"/>
                <a:tab pos="5140325" algn="ctr"/>
              </a:tabLst>
            </a:pPr>
            <a:r>
              <a:rPr lang="en-US" altLang="en-US" dirty="0"/>
              <a:t>If a new process arrives: </a:t>
            </a:r>
          </a:p>
          <a:p>
            <a:pPr lvl="1">
              <a:tabLst>
                <a:tab pos="1600200" algn="ctr"/>
                <a:tab pos="3251200" algn="ctr"/>
                <a:tab pos="5140325" algn="ctr"/>
              </a:tabLst>
            </a:pPr>
            <a:r>
              <a:rPr lang="en-US" altLang="en-US" dirty="0"/>
              <a:t>Scheduler compares Remaining Time of running process (say </a:t>
            </a:r>
            <a:r>
              <a:rPr lang="en-US" altLang="en-US" dirty="0" err="1"/>
              <a:t>RT</a:t>
            </a:r>
            <a:r>
              <a:rPr lang="en-US" altLang="en-US" baseline="-25000" dirty="0" err="1"/>
              <a:t>run</a:t>
            </a:r>
            <a:r>
              <a:rPr lang="en-US" altLang="en-US" dirty="0"/>
              <a:t>) with the Burst Time of newly arrived process (say </a:t>
            </a:r>
            <a:r>
              <a:rPr lang="en-US" altLang="en-US" dirty="0" err="1"/>
              <a:t>BT</a:t>
            </a:r>
            <a:r>
              <a:rPr lang="en-US" altLang="en-US" baseline="-25000" dirty="0" err="1"/>
              <a:t>ready</a:t>
            </a:r>
            <a:r>
              <a:rPr lang="en-US" altLang="en-US" dirty="0"/>
              <a:t>)</a:t>
            </a:r>
          </a:p>
          <a:p>
            <a:pPr lvl="1">
              <a:tabLst>
                <a:tab pos="1600200" algn="ctr"/>
                <a:tab pos="3251200" algn="ctr"/>
                <a:tab pos="5140325" algn="ctr"/>
              </a:tabLst>
            </a:pPr>
            <a:r>
              <a:rPr lang="en-US" altLang="en-US" dirty="0"/>
              <a:t>Context Switch occurs </a:t>
            </a:r>
            <a:r>
              <a:rPr lang="en-US" altLang="en-US" dirty="0" err="1"/>
              <a:t>iff</a:t>
            </a:r>
            <a:r>
              <a:rPr lang="en-US" altLang="en-US" dirty="0"/>
              <a:t>       </a:t>
            </a:r>
            <a:r>
              <a:rPr lang="en-US" altLang="en-US" b="1" dirty="0" err="1">
                <a:solidFill>
                  <a:srgbClr val="FF0000"/>
                </a:solidFill>
              </a:rPr>
              <a:t>BT</a:t>
            </a:r>
            <a:r>
              <a:rPr lang="en-US" altLang="en-US" b="1" baseline="-25000" dirty="0" err="1">
                <a:solidFill>
                  <a:srgbClr val="FF0000"/>
                </a:solidFill>
              </a:rPr>
              <a:t>ready</a:t>
            </a:r>
            <a:r>
              <a:rPr lang="en-US" altLang="en-US" b="1" baseline="-25000" dirty="0">
                <a:solidFill>
                  <a:srgbClr val="FF0000"/>
                </a:solidFill>
              </a:rPr>
              <a:t> </a:t>
            </a:r>
            <a:r>
              <a:rPr lang="en-US" altLang="en-US" b="1" dirty="0">
                <a:solidFill>
                  <a:srgbClr val="FF0000"/>
                </a:solidFill>
              </a:rPr>
              <a:t> &lt;   </a:t>
            </a:r>
            <a:r>
              <a:rPr lang="en-US" altLang="en-US" b="1" dirty="0" err="1">
                <a:solidFill>
                  <a:srgbClr val="FF0000"/>
                </a:solidFill>
              </a:rPr>
              <a:t>RT</a:t>
            </a:r>
            <a:r>
              <a:rPr lang="en-US" altLang="en-US" b="1" baseline="-25000" dirty="0" err="1">
                <a:solidFill>
                  <a:srgbClr val="FF0000"/>
                </a:solidFill>
              </a:rPr>
              <a:t>run</a:t>
            </a:r>
            <a:endParaRPr lang="en-US" altLang="en-US" b="1" dirty="0">
              <a:solidFill>
                <a:srgbClr val="FF0000"/>
              </a:solidFill>
            </a:endParaRPr>
          </a:p>
        </p:txBody>
      </p:sp>
    </p:spTree>
    <p:extLst>
      <p:ext uri="{BB962C8B-B14F-4D97-AF65-F5344CB8AC3E}">
        <p14:creationId xmlns:p14="http://schemas.microsoft.com/office/powerpoint/2010/main" val="1331836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SRTF / SRTN / SJF Preemptive</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85000" lnSpcReduction="20000"/>
          </a:bodyPr>
          <a:lstStyle/>
          <a:p>
            <a:pPr>
              <a:tabLst>
                <a:tab pos="1600200" algn="ctr"/>
                <a:tab pos="3251200" algn="ctr"/>
                <a:tab pos="5140325" algn="ctr"/>
              </a:tabLst>
            </a:pPr>
            <a:r>
              <a:rPr lang="en-US" altLang="en-US" dirty="0"/>
              <a:t>Consider 4 processes having burst time 8, 4, 9 and 5 arrive at time 0, 1 , 2 and 3 respectively.</a:t>
            </a:r>
          </a:p>
          <a:p>
            <a:pPr>
              <a:tabLst>
                <a:tab pos="1600200" algn="ctr"/>
                <a:tab pos="3251200" algn="ctr"/>
                <a:tab pos="5140325" algn="ctr"/>
              </a:tabLst>
            </a:pPr>
            <a:r>
              <a:rPr lang="en-US" altLang="en-US" dirty="0"/>
              <a:t>At t = 0: The only process in ready queue is P</a:t>
            </a:r>
            <a:r>
              <a:rPr lang="en-US" altLang="en-US" baseline="-25000" dirty="0"/>
              <a:t>1</a:t>
            </a:r>
            <a:r>
              <a:rPr lang="en-US" altLang="en-US" dirty="0"/>
              <a:t>, hence scheduled</a:t>
            </a:r>
          </a:p>
          <a:p>
            <a:pPr>
              <a:tabLst>
                <a:tab pos="1600200" algn="ctr"/>
                <a:tab pos="3251200" algn="ctr"/>
                <a:tab pos="5140325" algn="ctr"/>
              </a:tabLst>
            </a:pPr>
            <a:r>
              <a:rPr lang="en-US" altLang="en-US" dirty="0"/>
              <a:t>At t = 1: P</a:t>
            </a:r>
            <a:r>
              <a:rPr lang="en-US" altLang="en-US" baseline="-25000" dirty="0"/>
              <a:t>2</a:t>
            </a:r>
            <a:r>
              <a:rPr lang="en-US" altLang="en-US" dirty="0"/>
              <a:t> with BT=4 arrives. RT of P</a:t>
            </a:r>
            <a:r>
              <a:rPr lang="en-US" altLang="en-US" baseline="-25000" dirty="0"/>
              <a:t>1</a:t>
            </a:r>
            <a:r>
              <a:rPr lang="en-US" altLang="en-US" dirty="0"/>
              <a:t> = 8 – 1 = 7. </a:t>
            </a:r>
          </a:p>
          <a:p>
            <a:pPr lvl="1">
              <a:tabLst>
                <a:tab pos="1600200" algn="ctr"/>
                <a:tab pos="3251200" algn="ctr"/>
                <a:tab pos="5140325" algn="ctr"/>
              </a:tabLst>
            </a:pPr>
            <a:r>
              <a:rPr lang="en-US" altLang="en-US" dirty="0"/>
              <a:t>Since BT of new process is strictly lesser than RT of running, preemption occurs and P</a:t>
            </a:r>
            <a:r>
              <a:rPr lang="en-US" altLang="en-US" baseline="-25000" dirty="0"/>
              <a:t>2</a:t>
            </a:r>
            <a:r>
              <a:rPr lang="en-US" altLang="en-US" dirty="0"/>
              <a:t> is moved to running state.</a:t>
            </a:r>
          </a:p>
          <a:p>
            <a:pPr>
              <a:tabLst>
                <a:tab pos="1600200" algn="ctr"/>
                <a:tab pos="3251200" algn="ctr"/>
                <a:tab pos="5140325" algn="ctr"/>
              </a:tabLst>
            </a:pPr>
            <a:r>
              <a:rPr lang="en-US" altLang="en-US" dirty="0"/>
              <a:t>At t = 2: P</a:t>
            </a:r>
            <a:r>
              <a:rPr lang="en-US" altLang="en-US" baseline="-25000" dirty="0"/>
              <a:t>3</a:t>
            </a:r>
            <a:r>
              <a:rPr lang="en-US" altLang="en-US" dirty="0"/>
              <a:t> with BT=9 arrives. </a:t>
            </a:r>
          </a:p>
          <a:p>
            <a:pPr lvl="1">
              <a:tabLst>
                <a:tab pos="1600200" algn="ctr"/>
                <a:tab pos="3251200" algn="ctr"/>
                <a:tab pos="5140325" algn="ctr"/>
              </a:tabLst>
            </a:pPr>
            <a:r>
              <a:rPr lang="en-US" altLang="en-US" dirty="0"/>
              <a:t>Since BT of new process is not strictly lesser than RT of running process (4 – 1 = 3), No preemption. </a:t>
            </a:r>
          </a:p>
          <a:p>
            <a:pPr>
              <a:tabLst>
                <a:tab pos="1600200" algn="ctr"/>
                <a:tab pos="3251200" algn="ctr"/>
                <a:tab pos="5140325" algn="ctr"/>
              </a:tabLst>
            </a:pPr>
            <a:r>
              <a:rPr lang="en-US" altLang="en-US" dirty="0"/>
              <a:t>At t = 3: P</a:t>
            </a:r>
            <a:r>
              <a:rPr lang="en-US" altLang="en-US" baseline="-25000" dirty="0"/>
              <a:t>4</a:t>
            </a:r>
            <a:r>
              <a:rPr lang="en-US" altLang="en-US" dirty="0"/>
              <a:t> with BT=5 arrives. No preemption</a:t>
            </a:r>
          </a:p>
          <a:p>
            <a:pPr>
              <a:tabLst>
                <a:tab pos="1600200" algn="ctr"/>
                <a:tab pos="3251200" algn="ctr"/>
                <a:tab pos="5140325" algn="ctr"/>
              </a:tabLst>
            </a:pPr>
            <a:r>
              <a:rPr lang="en-US" altLang="en-US" dirty="0"/>
              <a:t>From t = 4: 3 processes in queue with are scheduled as per their BT/RT. NOTE: RT of P</a:t>
            </a:r>
            <a:r>
              <a:rPr lang="en-US" altLang="en-US" baseline="-25000" dirty="0"/>
              <a:t>1</a:t>
            </a:r>
            <a:r>
              <a:rPr lang="en-US" altLang="en-US" dirty="0"/>
              <a:t> is 7 (it has already executed for 1 time unit) </a:t>
            </a:r>
          </a:p>
        </p:txBody>
      </p:sp>
    </p:spTree>
    <p:extLst>
      <p:ext uri="{BB962C8B-B14F-4D97-AF65-F5344CB8AC3E}">
        <p14:creationId xmlns:p14="http://schemas.microsoft.com/office/powerpoint/2010/main" val="3048965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continued …..</a:t>
            </a:r>
          </a:p>
        </p:txBody>
      </p:sp>
      <p:pic>
        <p:nvPicPr>
          <p:cNvPr id="11" name="Picture 1">
            <a:extLst>
              <a:ext uri="{FF2B5EF4-FFF2-40B4-BE49-F238E27FC236}">
                <a16:creationId xmlns:a16="http://schemas.microsoft.com/office/drawing/2014/main" id="{6CA3722E-9A30-452A-A952-7E527D2996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4279" y="1891970"/>
            <a:ext cx="9723438" cy="117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4">
            <a:extLst>
              <a:ext uri="{FF2B5EF4-FFF2-40B4-BE49-F238E27FC236}">
                <a16:creationId xmlns:a16="http://schemas.microsoft.com/office/drawing/2014/main" id="{A37E4FD0-79A5-4FD6-8E72-E1F31447EDF0}"/>
              </a:ext>
            </a:extLst>
          </p:cNvPr>
          <p:cNvGraphicFramePr>
            <a:graphicFrameLocks noGrp="1"/>
          </p:cNvGraphicFramePr>
          <p:nvPr/>
        </p:nvGraphicFramePr>
        <p:xfrm>
          <a:off x="1933525" y="3336254"/>
          <a:ext cx="8128002" cy="1854200"/>
        </p:xfrm>
        <a:graphic>
          <a:graphicData uri="http://schemas.openxmlformats.org/drawingml/2006/table">
            <a:tbl>
              <a:tblPr firstRow="1" bandRow="1">
                <a:tableStyleId>{5C22544A-7EE6-4342-B048-85BDC9FD1C3A}</a:tableStyleId>
              </a:tblPr>
              <a:tblGrid>
                <a:gridCol w="950352">
                  <a:extLst>
                    <a:ext uri="{9D8B030D-6E8A-4147-A177-3AD203B41FA5}">
                      <a16:colId xmlns:a16="http://schemas.microsoft.com/office/drawing/2014/main" val="3954793597"/>
                    </a:ext>
                  </a:extLst>
                </a:gridCol>
                <a:gridCol w="759655">
                  <a:extLst>
                    <a:ext uri="{9D8B030D-6E8A-4147-A177-3AD203B41FA5}">
                      <a16:colId xmlns:a16="http://schemas.microsoft.com/office/drawing/2014/main" val="1225265040"/>
                    </a:ext>
                  </a:extLst>
                </a:gridCol>
                <a:gridCol w="675250">
                  <a:extLst>
                    <a:ext uri="{9D8B030D-6E8A-4147-A177-3AD203B41FA5}">
                      <a16:colId xmlns:a16="http://schemas.microsoft.com/office/drawing/2014/main" val="1033753044"/>
                    </a:ext>
                  </a:extLst>
                </a:gridCol>
                <a:gridCol w="1083212">
                  <a:extLst>
                    <a:ext uri="{9D8B030D-6E8A-4147-A177-3AD203B41FA5}">
                      <a16:colId xmlns:a16="http://schemas.microsoft.com/office/drawing/2014/main" val="1061723772"/>
                    </a:ext>
                  </a:extLst>
                </a:gridCol>
                <a:gridCol w="1772529">
                  <a:extLst>
                    <a:ext uri="{9D8B030D-6E8A-4147-A177-3AD203B41FA5}">
                      <a16:colId xmlns:a16="http://schemas.microsoft.com/office/drawing/2014/main" val="1719749745"/>
                    </a:ext>
                  </a:extLst>
                </a:gridCol>
                <a:gridCol w="2887004">
                  <a:extLst>
                    <a:ext uri="{9D8B030D-6E8A-4147-A177-3AD203B41FA5}">
                      <a16:colId xmlns:a16="http://schemas.microsoft.com/office/drawing/2014/main" val="2356863559"/>
                    </a:ext>
                  </a:extLst>
                </a:gridCol>
              </a:tblGrid>
              <a:tr h="370840">
                <a:tc>
                  <a:txBody>
                    <a:bodyPr/>
                    <a:lstStyle/>
                    <a:p>
                      <a:r>
                        <a:rPr lang="en-US" dirty="0" err="1"/>
                        <a:t>Pid</a:t>
                      </a:r>
                      <a:endParaRPr lang="en-US" dirty="0"/>
                    </a:p>
                  </a:txBody>
                  <a:tcPr/>
                </a:tc>
                <a:tc>
                  <a:txBody>
                    <a:bodyPr/>
                    <a:lstStyle/>
                    <a:p>
                      <a:r>
                        <a:rPr lang="en-US" dirty="0"/>
                        <a:t>AT</a:t>
                      </a:r>
                    </a:p>
                  </a:txBody>
                  <a:tcPr/>
                </a:tc>
                <a:tc>
                  <a:txBody>
                    <a:bodyPr/>
                    <a:lstStyle/>
                    <a:p>
                      <a:r>
                        <a:rPr lang="en-US" dirty="0"/>
                        <a:t>BT</a:t>
                      </a:r>
                    </a:p>
                  </a:txBody>
                  <a:tcPr/>
                </a:tc>
                <a:tc>
                  <a:txBody>
                    <a:bodyPr/>
                    <a:lstStyle/>
                    <a:p>
                      <a:r>
                        <a:rPr lang="en-US" dirty="0"/>
                        <a:t>CT</a:t>
                      </a:r>
                    </a:p>
                  </a:txBody>
                  <a:tcPr/>
                </a:tc>
                <a:tc>
                  <a:txBody>
                    <a:bodyPr/>
                    <a:lstStyle/>
                    <a:p>
                      <a:r>
                        <a:rPr lang="en-US" dirty="0"/>
                        <a:t>TAT = CT – AT</a:t>
                      </a:r>
                    </a:p>
                  </a:txBody>
                  <a:tcPr/>
                </a:tc>
                <a:tc>
                  <a:txBody>
                    <a:bodyPr/>
                    <a:lstStyle/>
                    <a:p>
                      <a:r>
                        <a:rPr lang="en-US" dirty="0"/>
                        <a:t>WT = TAT – BT (Time waited)</a:t>
                      </a:r>
                    </a:p>
                  </a:txBody>
                  <a:tcPr/>
                </a:tc>
                <a:extLst>
                  <a:ext uri="{0D108BD9-81ED-4DB2-BD59-A6C34878D82A}">
                    <a16:rowId xmlns:a16="http://schemas.microsoft.com/office/drawing/2014/main" val="315028834"/>
                  </a:ext>
                </a:extLst>
              </a:tr>
              <a:tr h="370840">
                <a:tc>
                  <a:txBody>
                    <a:bodyPr/>
                    <a:lstStyle/>
                    <a:p>
                      <a:r>
                        <a:rPr lang="en-US" dirty="0"/>
                        <a:t>P</a:t>
                      </a:r>
                      <a:r>
                        <a:rPr lang="en-US" baseline="-25000" dirty="0"/>
                        <a:t>1</a:t>
                      </a:r>
                    </a:p>
                  </a:txBody>
                  <a:tcPr/>
                </a:tc>
                <a:tc>
                  <a:txBody>
                    <a:bodyPr/>
                    <a:lstStyle/>
                    <a:p>
                      <a:r>
                        <a:rPr lang="en-US" dirty="0"/>
                        <a:t>0</a:t>
                      </a:r>
                    </a:p>
                  </a:txBody>
                  <a:tcPr/>
                </a:tc>
                <a:tc>
                  <a:txBody>
                    <a:bodyPr/>
                    <a:lstStyle/>
                    <a:p>
                      <a:r>
                        <a:rPr lang="en-US" dirty="0"/>
                        <a:t>8</a:t>
                      </a:r>
                    </a:p>
                  </a:txBody>
                  <a:tcPr/>
                </a:tc>
                <a:tc>
                  <a:txBody>
                    <a:bodyPr/>
                    <a:lstStyle/>
                    <a:p>
                      <a:r>
                        <a:rPr lang="en-US" dirty="0"/>
                        <a:t>17</a:t>
                      </a:r>
                    </a:p>
                  </a:txBody>
                  <a:tcPr/>
                </a:tc>
                <a:tc>
                  <a:txBody>
                    <a:bodyPr/>
                    <a:lstStyle/>
                    <a:p>
                      <a:r>
                        <a:rPr lang="en-US" dirty="0"/>
                        <a:t>17</a:t>
                      </a:r>
                    </a:p>
                  </a:txBody>
                  <a:tcPr/>
                </a:tc>
                <a:tc>
                  <a:txBody>
                    <a:bodyPr/>
                    <a:lstStyle/>
                    <a:p>
                      <a:r>
                        <a:rPr lang="en-US" dirty="0"/>
                        <a:t>9   (10 – 1)</a:t>
                      </a:r>
                    </a:p>
                  </a:txBody>
                  <a:tcPr/>
                </a:tc>
                <a:extLst>
                  <a:ext uri="{0D108BD9-81ED-4DB2-BD59-A6C34878D82A}">
                    <a16:rowId xmlns:a16="http://schemas.microsoft.com/office/drawing/2014/main" val="8015585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2</a:t>
                      </a:r>
                    </a:p>
                  </a:txBody>
                  <a:tcPr/>
                </a:tc>
                <a:tc>
                  <a:txBody>
                    <a:bodyPr/>
                    <a:lstStyle/>
                    <a:p>
                      <a:r>
                        <a:rPr lang="en-US" dirty="0"/>
                        <a:t>1</a:t>
                      </a:r>
                    </a:p>
                  </a:txBody>
                  <a:tcPr/>
                </a:tc>
                <a:tc>
                  <a:txBody>
                    <a:bodyPr/>
                    <a:lstStyle/>
                    <a:p>
                      <a:r>
                        <a:rPr lang="en-US" dirty="0"/>
                        <a:t>4</a:t>
                      </a:r>
                    </a:p>
                  </a:txBody>
                  <a:tcPr/>
                </a:tc>
                <a:tc>
                  <a:txBody>
                    <a:bodyPr/>
                    <a:lstStyle/>
                    <a:p>
                      <a:r>
                        <a:rPr lang="en-US" dirty="0"/>
                        <a:t>5</a:t>
                      </a:r>
                    </a:p>
                  </a:txBody>
                  <a:tcPr/>
                </a:tc>
                <a:tc>
                  <a:txBody>
                    <a:bodyPr/>
                    <a:lstStyle/>
                    <a:p>
                      <a:r>
                        <a:rPr lang="en-US" dirty="0"/>
                        <a:t>4</a:t>
                      </a:r>
                    </a:p>
                  </a:txBody>
                  <a:tcPr/>
                </a:tc>
                <a:tc>
                  <a:txBody>
                    <a:bodyPr/>
                    <a:lstStyle/>
                    <a:p>
                      <a:r>
                        <a:rPr lang="en-US" dirty="0"/>
                        <a:t>0   (1 – 1)</a:t>
                      </a:r>
                    </a:p>
                  </a:txBody>
                  <a:tcPr/>
                </a:tc>
                <a:extLst>
                  <a:ext uri="{0D108BD9-81ED-4DB2-BD59-A6C34878D82A}">
                    <a16:rowId xmlns:a16="http://schemas.microsoft.com/office/drawing/2014/main" val="3906690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3</a:t>
                      </a:r>
                    </a:p>
                  </a:txBody>
                  <a:tcPr/>
                </a:tc>
                <a:tc>
                  <a:txBody>
                    <a:bodyPr/>
                    <a:lstStyle/>
                    <a:p>
                      <a:r>
                        <a:rPr lang="en-US" dirty="0"/>
                        <a:t>2</a:t>
                      </a:r>
                    </a:p>
                  </a:txBody>
                  <a:tcPr/>
                </a:tc>
                <a:tc>
                  <a:txBody>
                    <a:bodyPr/>
                    <a:lstStyle/>
                    <a:p>
                      <a:r>
                        <a:rPr lang="en-US" dirty="0"/>
                        <a:t>9</a:t>
                      </a:r>
                    </a:p>
                  </a:txBody>
                  <a:tcPr/>
                </a:tc>
                <a:tc>
                  <a:txBody>
                    <a:bodyPr/>
                    <a:lstStyle/>
                    <a:p>
                      <a:r>
                        <a:rPr lang="en-US" dirty="0"/>
                        <a:t>26</a:t>
                      </a:r>
                    </a:p>
                  </a:txBody>
                  <a:tcPr/>
                </a:tc>
                <a:tc>
                  <a:txBody>
                    <a:bodyPr/>
                    <a:lstStyle/>
                    <a:p>
                      <a:r>
                        <a:rPr lang="en-US" dirty="0"/>
                        <a:t>24</a:t>
                      </a:r>
                    </a:p>
                  </a:txBody>
                  <a:tcPr/>
                </a:tc>
                <a:tc>
                  <a:txBody>
                    <a:bodyPr/>
                    <a:lstStyle/>
                    <a:p>
                      <a:r>
                        <a:rPr lang="en-US" dirty="0"/>
                        <a:t>15 (17 – 2)</a:t>
                      </a:r>
                    </a:p>
                  </a:txBody>
                  <a:tcPr/>
                </a:tc>
                <a:extLst>
                  <a:ext uri="{0D108BD9-81ED-4DB2-BD59-A6C34878D82A}">
                    <a16:rowId xmlns:a16="http://schemas.microsoft.com/office/drawing/2014/main" val="31458799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4</a:t>
                      </a:r>
                    </a:p>
                  </a:txBody>
                  <a:tcPr/>
                </a:tc>
                <a:tc>
                  <a:txBody>
                    <a:bodyPr/>
                    <a:lstStyle/>
                    <a:p>
                      <a:r>
                        <a:rPr lang="en-US" dirty="0"/>
                        <a:t>3</a:t>
                      </a:r>
                    </a:p>
                  </a:txBody>
                  <a:tcPr/>
                </a:tc>
                <a:tc>
                  <a:txBody>
                    <a:bodyPr/>
                    <a:lstStyle/>
                    <a:p>
                      <a:r>
                        <a:rPr lang="en-US" dirty="0"/>
                        <a:t>5</a:t>
                      </a:r>
                    </a:p>
                  </a:txBody>
                  <a:tcPr/>
                </a:tc>
                <a:tc>
                  <a:txBody>
                    <a:bodyPr/>
                    <a:lstStyle/>
                    <a:p>
                      <a:r>
                        <a:rPr lang="en-US" dirty="0"/>
                        <a:t>10</a:t>
                      </a:r>
                    </a:p>
                  </a:txBody>
                  <a:tcPr/>
                </a:tc>
                <a:tc>
                  <a:txBody>
                    <a:bodyPr/>
                    <a:lstStyle/>
                    <a:p>
                      <a:r>
                        <a:rPr lang="en-US" dirty="0"/>
                        <a:t>7</a:t>
                      </a:r>
                    </a:p>
                  </a:txBody>
                  <a:tcPr/>
                </a:tc>
                <a:tc>
                  <a:txBody>
                    <a:bodyPr/>
                    <a:lstStyle/>
                    <a:p>
                      <a:r>
                        <a:rPr lang="en-US" dirty="0"/>
                        <a:t>2    (5 – 3)</a:t>
                      </a:r>
                    </a:p>
                  </a:txBody>
                  <a:tcPr/>
                </a:tc>
                <a:extLst>
                  <a:ext uri="{0D108BD9-81ED-4DB2-BD59-A6C34878D82A}">
                    <a16:rowId xmlns:a16="http://schemas.microsoft.com/office/drawing/2014/main" val="2759950848"/>
                  </a:ext>
                </a:extLst>
              </a:tr>
            </a:tbl>
          </a:graphicData>
        </a:graphic>
      </p:graphicFrame>
      <p:sp>
        <p:nvSpPr>
          <p:cNvPr id="5" name="TextBox 4">
            <a:extLst>
              <a:ext uri="{FF2B5EF4-FFF2-40B4-BE49-F238E27FC236}">
                <a16:creationId xmlns:a16="http://schemas.microsoft.com/office/drawing/2014/main" id="{130671A0-BA11-4C7F-9F1B-467632D983BE}"/>
              </a:ext>
            </a:extLst>
          </p:cNvPr>
          <p:cNvSpPr txBox="1"/>
          <p:nvPr/>
        </p:nvSpPr>
        <p:spPr>
          <a:xfrm>
            <a:off x="1933525" y="5528603"/>
            <a:ext cx="7787250" cy="369332"/>
          </a:xfrm>
          <a:prstGeom prst="rect">
            <a:avLst/>
          </a:prstGeom>
          <a:noFill/>
        </p:spPr>
        <p:txBody>
          <a:bodyPr wrap="square" rtlCol="0">
            <a:spAutoFit/>
          </a:bodyPr>
          <a:lstStyle/>
          <a:p>
            <a:r>
              <a:rPr lang="en-US" dirty="0"/>
              <a:t>Average Waiting Time = (9 + 0 + 15 + 2) / 4 = 6.5</a:t>
            </a:r>
          </a:p>
        </p:txBody>
      </p:sp>
    </p:spTree>
    <p:extLst>
      <p:ext uri="{BB962C8B-B14F-4D97-AF65-F5344CB8AC3E}">
        <p14:creationId xmlns:p14="http://schemas.microsoft.com/office/powerpoint/2010/main" val="105407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Round Robin (RR)</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92500" lnSpcReduction="10000"/>
          </a:bodyPr>
          <a:lstStyle/>
          <a:p>
            <a:r>
              <a:rPr lang="en-US" altLang="en-US" dirty="0"/>
              <a:t>Each process gets a small unit of CPU time (</a:t>
            </a:r>
            <a:r>
              <a:rPr lang="en-US" altLang="en-US" b="1" dirty="0">
                <a:solidFill>
                  <a:srgbClr val="3366FF"/>
                </a:solidFill>
              </a:rPr>
              <a:t>time</a:t>
            </a:r>
            <a:r>
              <a:rPr lang="en-US" altLang="en-US" b="1" dirty="0"/>
              <a:t> </a:t>
            </a:r>
            <a:r>
              <a:rPr lang="en-US" altLang="en-US" b="1" dirty="0">
                <a:solidFill>
                  <a:srgbClr val="3366FF"/>
                </a:solidFill>
              </a:rPr>
              <a:t>quantum</a:t>
            </a:r>
            <a:r>
              <a:rPr lang="en-US" altLang="en-US" b="1" dirty="0"/>
              <a:t>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a:p>
            <a:pPr>
              <a:tabLst>
                <a:tab pos="1600200" algn="ctr"/>
                <a:tab pos="3251200" algn="ctr"/>
                <a:tab pos="5140325" algn="ctr"/>
              </a:tabLst>
            </a:pPr>
            <a:endParaRPr lang="en-US" altLang="en-US" dirty="0"/>
          </a:p>
        </p:txBody>
      </p:sp>
    </p:spTree>
    <p:extLst>
      <p:ext uri="{BB962C8B-B14F-4D97-AF65-F5344CB8AC3E}">
        <p14:creationId xmlns:p14="http://schemas.microsoft.com/office/powerpoint/2010/main" val="3813453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Example Round Robin</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92500"/>
          </a:bodyPr>
          <a:lstStyle/>
          <a:p>
            <a:pPr>
              <a:tabLst>
                <a:tab pos="1600200" algn="ctr"/>
                <a:tab pos="3251200" algn="ctr"/>
                <a:tab pos="5140325" algn="ctr"/>
              </a:tabLst>
            </a:pPr>
            <a:r>
              <a:rPr lang="en-US" altLang="en-US" dirty="0"/>
              <a:t>Consider 3 process having burst time 24, 3 and 3 respectively arriving at time 0. Assume time quantum of 4 units.</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Turn-around and Waiting time </a:t>
            </a:r>
            <a:r>
              <a:rPr lang="en-US" altLang="en-US"/>
              <a:t>is higher </a:t>
            </a:r>
            <a:r>
              <a:rPr lang="en-US" altLang="en-US" dirty="0"/>
              <a:t>than SJF and SRTF</a:t>
            </a:r>
          </a:p>
          <a:p>
            <a:pPr>
              <a:tabLst>
                <a:tab pos="1600200" algn="ctr"/>
                <a:tab pos="3251200" algn="ctr"/>
                <a:tab pos="5140325" algn="ctr"/>
              </a:tabLst>
            </a:pPr>
            <a:r>
              <a:rPr lang="en-US" altLang="en-US" dirty="0"/>
              <a:t>Average </a:t>
            </a:r>
            <a:r>
              <a:rPr lang="en-US" altLang="en-US" b="1" dirty="0">
                <a:solidFill>
                  <a:srgbClr val="00B0F0"/>
                </a:solidFill>
              </a:rPr>
              <a:t>Response Time</a:t>
            </a:r>
            <a:r>
              <a:rPr lang="en-US" altLang="en-US" dirty="0"/>
              <a:t> improves (</a:t>
            </a:r>
            <a:r>
              <a:rPr lang="en-US" altLang="en-US" dirty="0" err="1"/>
              <a:t>i.e</a:t>
            </a:r>
            <a:r>
              <a:rPr lang="en-US" altLang="en-US" dirty="0"/>
              <a:t> lesser response time /  faster response)</a:t>
            </a:r>
          </a:p>
          <a:p>
            <a:pPr>
              <a:tabLst>
                <a:tab pos="1600200" algn="ctr"/>
                <a:tab pos="3251200" algn="ctr"/>
                <a:tab pos="5140325" algn="ctr"/>
              </a:tabLst>
            </a:pPr>
            <a:r>
              <a:rPr lang="en-US" altLang="en-US" dirty="0"/>
              <a:t>Useful for interactive jobs.</a:t>
            </a:r>
          </a:p>
        </p:txBody>
      </p:sp>
      <p:pic>
        <p:nvPicPr>
          <p:cNvPr id="11" name="Picture 1">
            <a:extLst>
              <a:ext uri="{FF2B5EF4-FFF2-40B4-BE49-F238E27FC236}">
                <a16:creationId xmlns:a16="http://schemas.microsoft.com/office/drawing/2014/main" id="{42F2221A-703E-446B-BC8E-91ECBD55EC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9940" y="2650603"/>
            <a:ext cx="9222520" cy="102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83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Multilevel Queue</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fontScale="85000" lnSpcReduction="20000"/>
          </a:bodyPr>
          <a:lstStyle/>
          <a:p>
            <a:r>
              <a:rPr lang="en-US" altLang="en-US" dirty="0"/>
              <a:t>Ready queue is partitioned into separate queues, </a:t>
            </a:r>
            <a:r>
              <a:rPr lang="en-US" altLang="en-US" dirty="0" err="1"/>
              <a:t>eg</a:t>
            </a:r>
            <a:r>
              <a:rPr lang="en-US" altLang="en-US" dirty="0"/>
              <a:t>:</a:t>
            </a:r>
          </a:p>
          <a:p>
            <a:pPr lvl="1"/>
            <a:r>
              <a:rPr lang="en-US" altLang="en-US" b="1" dirty="0">
                <a:solidFill>
                  <a:srgbClr val="3366FF"/>
                </a:solidFill>
              </a:rPr>
              <a:t>foreground</a:t>
            </a:r>
            <a:r>
              <a:rPr lang="en-US" altLang="en-US" dirty="0"/>
              <a:t> (interactive)</a:t>
            </a:r>
          </a:p>
          <a:p>
            <a:pPr lvl="1"/>
            <a:r>
              <a:rPr lang="en-US" altLang="en-US" b="1" dirty="0">
                <a:solidFill>
                  <a:srgbClr val="3366FF"/>
                </a:solidFill>
              </a:rPr>
              <a:t>background</a:t>
            </a:r>
            <a:r>
              <a:rPr lang="en-US" altLang="en-US" dirty="0"/>
              <a:t> (batch)</a:t>
            </a:r>
          </a:p>
          <a:p>
            <a:r>
              <a:rPr lang="en-US" altLang="en-US" dirty="0"/>
              <a:t>Process permanently in a given queue</a:t>
            </a:r>
            <a:endParaRPr lang="en-US" altLang="en-US" sz="800" dirty="0"/>
          </a:p>
          <a:p>
            <a:r>
              <a:rPr lang="en-US" altLang="en-US" dirty="0"/>
              <a:t>Each queue has its own scheduling algorithm:</a:t>
            </a:r>
          </a:p>
          <a:p>
            <a:pPr lvl="1"/>
            <a:r>
              <a:rPr lang="en-US" altLang="en-US" dirty="0"/>
              <a:t>foreground – RR</a:t>
            </a:r>
          </a:p>
          <a:p>
            <a:pPr lvl="1"/>
            <a:r>
              <a:rPr lang="en-US" altLang="en-US" dirty="0"/>
              <a:t>background – FCFS</a:t>
            </a:r>
            <a:endParaRPr lang="en-US" altLang="en-US" sz="800" dirty="0"/>
          </a:p>
          <a:p>
            <a:r>
              <a:rPr lang="en-US" altLang="en-US" dirty="0"/>
              <a:t>Scheduling must be done between the queues:</a:t>
            </a:r>
          </a:p>
          <a:p>
            <a:pPr lvl="1"/>
            <a:r>
              <a:rPr lang="en-US" altLang="en-US" dirty="0"/>
              <a:t>Fixed priority scheduling; (i.e., serve all from foreground then from background).  Possibility of starvation.</a:t>
            </a:r>
          </a:p>
          <a:p>
            <a:pPr lvl="1"/>
            <a:r>
              <a:rPr lang="en-US" altLang="en-US" dirty="0"/>
              <a:t>Time slice – each queue gets a certain amount of CPU time which it can schedule amongst its processes; i.e., 80% to foreground in RR</a:t>
            </a:r>
          </a:p>
          <a:p>
            <a:pPr lvl="1"/>
            <a:r>
              <a:rPr lang="en-US" altLang="en-US" dirty="0"/>
              <a:t>20% to background in FCFS </a:t>
            </a:r>
          </a:p>
        </p:txBody>
      </p:sp>
    </p:spTree>
    <p:extLst>
      <p:ext uri="{BB962C8B-B14F-4D97-AF65-F5344CB8AC3E}">
        <p14:creationId xmlns:p14="http://schemas.microsoft.com/office/powerpoint/2010/main" val="4263433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Multilevel Queue - One possibility</a:t>
            </a:r>
          </a:p>
        </p:txBody>
      </p:sp>
      <p:pic>
        <p:nvPicPr>
          <p:cNvPr id="11" name="Picture 4" descr="5">
            <a:extLst>
              <a:ext uri="{FF2B5EF4-FFF2-40B4-BE49-F238E27FC236}">
                <a16:creationId xmlns:a16="http://schemas.microsoft.com/office/drawing/2014/main" id="{38419FC5-855D-4E61-A037-917F958650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4567" y="1792861"/>
            <a:ext cx="7751298" cy="467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659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Multilevel Feedback Queue</a:t>
            </a:r>
          </a:p>
        </p:txBody>
      </p:sp>
      <p:sp>
        <p:nvSpPr>
          <p:cNvPr id="9" name="Rectangle 36">
            <a:extLst>
              <a:ext uri="{FF2B5EF4-FFF2-40B4-BE49-F238E27FC236}">
                <a16:creationId xmlns:a16="http://schemas.microsoft.com/office/drawing/2014/main" id="{0D394AA7-24B8-485E-8CC0-36071BA271BE}"/>
              </a:ext>
            </a:extLst>
          </p:cNvPr>
          <p:cNvSpPr>
            <a:spLocks noGrp="1" noChangeArrowheads="1"/>
          </p:cNvSpPr>
          <p:nvPr>
            <p:ph idx="1"/>
          </p:nvPr>
        </p:nvSpPr>
        <p:spPr>
          <a:xfrm>
            <a:off x="1371600" y="1885950"/>
            <a:ext cx="9723438" cy="4116388"/>
          </a:xfrm>
          <a:noFill/>
        </p:spPr>
        <p:txBody>
          <a:bodyPr>
            <a:normAutofit/>
          </a:bodyPr>
          <a:lstStyle/>
          <a:p>
            <a:r>
              <a:rPr lang="en-US" altLang="en-US" dirty="0"/>
              <a:t>A process can move between the various queues; aging can be implemented this way</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pPr>
              <a:tabLst>
                <a:tab pos="1600200" algn="ctr"/>
                <a:tab pos="3251200" algn="ctr"/>
                <a:tab pos="5140325" algn="ctr"/>
              </a:tabLst>
            </a:pPr>
            <a:endParaRPr lang="en-US" altLang="en-US" dirty="0"/>
          </a:p>
        </p:txBody>
      </p:sp>
    </p:spTree>
    <p:extLst>
      <p:ext uri="{BB962C8B-B14F-4D97-AF65-F5344CB8AC3E}">
        <p14:creationId xmlns:p14="http://schemas.microsoft.com/office/powerpoint/2010/main" val="202672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Multilevel Feedback Queue – One </a:t>
            </a:r>
            <a:r>
              <a:rPr lang="en-US" sz="4000" dirty="0" err="1">
                <a:solidFill>
                  <a:srgbClr val="FFFFFF"/>
                </a:solidFill>
              </a:rPr>
              <a:t>possiblity</a:t>
            </a:r>
            <a:endParaRPr lang="en-US" sz="4000" dirty="0">
              <a:solidFill>
                <a:srgbClr val="FFFFFF"/>
              </a:solidFill>
            </a:endParaRPr>
          </a:p>
        </p:txBody>
      </p:sp>
      <p:pic>
        <p:nvPicPr>
          <p:cNvPr id="11" name="Picture 4" descr="5">
            <a:extLst>
              <a:ext uri="{FF2B5EF4-FFF2-40B4-BE49-F238E27FC236}">
                <a16:creationId xmlns:a16="http://schemas.microsoft.com/office/drawing/2014/main" id="{E40D5D00-3932-416D-91A3-637BAE8B90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04379" y="2279894"/>
            <a:ext cx="5506723" cy="335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77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Process Description (Process in Memory)</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371600" y="1885279"/>
            <a:ext cx="6743700" cy="4116276"/>
          </a:xfrm>
        </p:spPr>
        <p:txBody>
          <a:bodyPr anchor="ctr">
            <a:normAutofit/>
          </a:bodyPr>
          <a:lstStyle/>
          <a:p>
            <a:r>
              <a:rPr lang="en-US" altLang="en-US" dirty="0"/>
              <a:t>The program code, also called </a:t>
            </a:r>
            <a:r>
              <a:rPr lang="en-US" altLang="en-US" b="1" dirty="0">
                <a:solidFill>
                  <a:srgbClr val="3366FF"/>
                </a:solidFill>
              </a:rPr>
              <a:t>text section</a:t>
            </a:r>
          </a:p>
          <a:p>
            <a:r>
              <a:rPr lang="en-US" altLang="en-US" dirty="0"/>
              <a:t>Current activity including</a:t>
            </a:r>
            <a:r>
              <a:rPr lang="en-US" altLang="en-US" b="1" dirty="0">
                <a:solidFill>
                  <a:srgbClr val="3366FF"/>
                </a:solidFill>
              </a:rPr>
              <a:t> program</a:t>
            </a:r>
            <a:r>
              <a:rPr lang="en-US" altLang="en-US" b="1" dirty="0"/>
              <a:t> </a:t>
            </a:r>
            <a:r>
              <a:rPr lang="en-US" altLang="en-US" b="1" dirty="0">
                <a:solidFill>
                  <a:srgbClr val="3366FF"/>
                </a:solidFill>
              </a:rPr>
              <a:t>counter</a:t>
            </a:r>
            <a:r>
              <a:rPr lang="en-US" altLang="en-US" dirty="0"/>
              <a:t>, processor registers</a:t>
            </a:r>
          </a:p>
          <a:p>
            <a:r>
              <a:rPr lang="en-US" altLang="en-US" b="1" dirty="0">
                <a:solidFill>
                  <a:srgbClr val="3366FF"/>
                </a:solidFill>
              </a:rPr>
              <a:t>Stack</a:t>
            </a:r>
            <a:r>
              <a:rPr lang="en-US" altLang="en-US" b="1" dirty="0"/>
              <a:t> </a:t>
            </a:r>
            <a:r>
              <a:rPr lang="en-US" altLang="en-US" dirty="0"/>
              <a:t>containing temporary data</a:t>
            </a:r>
          </a:p>
          <a:p>
            <a:pPr lvl="1"/>
            <a:r>
              <a:rPr lang="en-US" altLang="en-US" dirty="0"/>
              <a:t>Function parameters, return addresses, local variables</a:t>
            </a:r>
          </a:p>
          <a:p>
            <a:r>
              <a:rPr lang="en-US" altLang="en-US" b="1" dirty="0">
                <a:solidFill>
                  <a:srgbClr val="3366FF"/>
                </a:solidFill>
              </a:rPr>
              <a:t>Data section</a:t>
            </a:r>
            <a:r>
              <a:rPr lang="en-US" altLang="en-US" b="1" dirty="0"/>
              <a:t> </a:t>
            </a:r>
            <a:r>
              <a:rPr lang="en-US" altLang="en-US" dirty="0"/>
              <a:t>containing global variables</a:t>
            </a:r>
          </a:p>
          <a:p>
            <a:r>
              <a:rPr lang="en-US" altLang="en-US" b="1" dirty="0">
                <a:solidFill>
                  <a:srgbClr val="3366FF"/>
                </a:solidFill>
              </a:rPr>
              <a:t>Heap</a:t>
            </a:r>
            <a:r>
              <a:rPr lang="en-US" altLang="en-US" b="1" dirty="0"/>
              <a:t> </a:t>
            </a:r>
            <a:r>
              <a:rPr lang="en-US" altLang="en-US" dirty="0"/>
              <a:t>containing memory dynamically allocated during run time</a:t>
            </a:r>
            <a:endParaRPr lang="en-US" altLang="en-US" b="1" dirty="0">
              <a:solidFill>
                <a:srgbClr val="3366FF"/>
              </a:solidFill>
            </a:endParaRPr>
          </a:p>
        </p:txBody>
      </p:sp>
      <p:pic>
        <p:nvPicPr>
          <p:cNvPr id="11" name="Picture 4">
            <a:extLst>
              <a:ext uri="{FF2B5EF4-FFF2-40B4-BE49-F238E27FC236}">
                <a16:creationId xmlns:a16="http://schemas.microsoft.com/office/drawing/2014/main" id="{A4AEB3EE-7565-46A9-BD7E-6E4DC6678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2916" y="1731418"/>
            <a:ext cx="2911475"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6749F9-EFE1-AC7A-1953-00193EF2B44B}"/>
                  </a:ext>
                </a:extLst>
              </p14:cNvPr>
              <p14:cNvContentPartPr/>
              <p14:nvPr/>
            </p14:nvContentPartPr>
            <p14:xfrm>
              <a:off x="815690" y="665148"/>
              <a:ext cx="1213200" cy="504360"/>
            </p14:xfrm>
          </p:contentPart>
        </mc:Choice>
        <mc:Fallback xmlns="">
          <p:pic>
            <p:nvPicPr>
              <p:cNvPr id="4" name="Ink 3">
                <a:extLst>
                  <a:ext uri="{FF2B5EF4-FFF2-40B4-BE49-F238E27FC236}">
                    <a16:creationId xmlns:a16="http://schemas.microsoft.com/office/drawing/2014/main" id="{BB6749F9-EFE1-AC7A-1953-00193EF2B44B}"/>
                  </a:ext>
                </a:extLst>
              </p:cNvPr>
              <p:cNvPicPr/>
              <p:nvPr/>
            </p:nvPicPr>
            <p:blipFill>
              <a:blip r:embed="rId4"/>
              <a:stretch>
                <a:fillRect/>
              </a:stretch>
            </p:blipFill>
            <p:spPr>
              <a:xfrm>
                <a:off x="807050" y="656508"/>
                <a:ext cx="1230840" cy="522000"/>
              </a:xfrm>
              <a:prstGeom prst="rect">
                <a:avLst/>
              </a:prstGeom>
            </p:spPr>
          </p:pic>
        </mc:Fallback>
      </mc:AlternateContent>
    </p:spTree>
    <p:extLst>
      <p:ext uri="{BB962C8B-B14F-4D97-AF65-F5344CB8AC3E}">
        <p14:creationId xmlns:p14="http://schemas.microsoft.com/office/powerpoint/2010/main" val="239907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B313-540B-4178-8DAD-E548602AEEE7}"/>
              </a:ext>
            </a:extLst>
          </p:cNvPr>
          <p:cNvSpPr>
            <a:spLocks noGrp="1"/>
          </p:cNvSpPr>
          <p:nvPr>
            <p:ph type="title"/>
          </p:nvPr>
        </p:nvSpPr>
        <p:spPr>
          <a:xfrm>
            <a:off x="1981200" y="381000"/>
            <a:ext cx="7467600" cy="1143000"/>
          </a:xfrm>
        </p:spPr>
        <p:txBody>
          <a:bodyPr/>
          <a:lstStyle/>
          <a:p>
            <a:pPr>
              <a:defRPr/>
            </a:pPr>
            <a:r>
              <a:rPr lang="en-US" b="1" dirty="0">
                <a:solidFill>
                  <a:schemeClr val="accent1">
                    <a:lumMod val="50000"/>
                  </a:schemeClr>
                </a:solidFill>
              </a:rPr>
              <a:t>Traditional Processes </a:t>
            </a:r>
          </a:p>
        </p:txBody>
      </p:sp>
      <p:sp>
        <p:nvSpPr>
          <p:cNvPr id="13315" name="Text Placeholder 10">
            <a:extLst>
              <a:ext uri="{FF2B5EF4-FFF2-40B4-BE49-F238E27FC236}">
                <a16:creationId xmlns:a16="http://schemas.microsoft.com/office/drawing/2014/main" id="{08AD99EE-E78F-4ACE-BE0F-CBE907A20D8A}"/>
              </a:ext>
            </a:extLst>
          </p:cNvPr>
          <p:cNvSpPr>
            <a:spLocks noGrp="1"/>
          </p:cNvSpPr>
          <p:nvPr>
            <p:ph type="body" idx="1"/>
          </p:nvPr>
        </p:nvSpPr>
        <p:spPr>
          <a:xfrm>
            <a:off x="2336409" y="1817075"/>
            <a:ext cx="3657600" cy="730250"/>
          </a:xfrm>
        </p:spPr>
        <p:txBody>
          <a:bodyPr/>
          <a:lstStyle/>
          <a:p>
            <a:pPr eaLnBrk="1" hangingPunct="1"/>
            <a:r>
              <a:rPr lang="en-US" altLang="en-US" dirty="0"/>
              <a:t>Resource Ownership</a:t>
            </a:r>
          </a:p>
        </p:txBody>
      </p:sp>
      <p:sp>
        <p:nvSpPr>
          <p:cNvPr id="13316" name="Content Placeholder 2">
            <a:extLst>
              <a:ext uri="{FF2B5EF4-FFF2-40B4-BE49-F238E27FC236}">
                <a16:creationId xmlns:a16="http://schemas.microsoft.com/office/drawing/2014/main" id="{8337556D-6F93-4CF0-9D43-69BD05FF3D2D}"/>
              </a:ext>
            </a:extLst>
          </p:cNvPr>
          <p:cNvSpPr>
            <a:spLocks noGrp="1"/>
          </p:cNvSpPr>
          <p:nvPr>
            <p:ph sz="half" idx="2"/>
          </p:nvPr>
        </p:nvSpPr>
        <p:spPr>
          <a:xfrm>
            <a:off x="1772529" y="2623627"/>
            <a:ext cx="3866271" cy="3967893"/>
          </a:xfrm>
        </p:spPr>
        <p:txBody>
          <a:bodyPr/>
          <a:lstStyle/>
          <a:p>
            <a:pPr lvl="1" eaLnBrk="1" hangingPunct="1">
              <a:buFont typeface="Wingdings" panose="05000000000000000000" pitchFamily="2" charset="2"/>
              <a:buNone/>
            </a:pPr>
            <a:r>
              <a:rPr lang="en-US" altLang="en-US" dirty="0"/>
              <a:t>    Process includes a virtual address space to hold the process image</a:t>
            </a:r>
          </a:p>
          <a:p>
            <a:pPr lvl="2" eaLnBrk="1" hangingPunct="1"/>
            <a:r>
              <a:rPr lang="en-US" altLang="en-US" dirty="0"/>
              <a:t>the OS provides protection to prevent unwanted interference between processes with respect to resources</a:t>
            </a:r>
          </a:p>
          <a:p>
            <a:pPr eaLnBrk="1" hangingPunct="1"/>
            <a:endParaRPr lang="en-US" altLang="en-US" dirty="0"/>
          </a:p>
        </p:txBody>
      </p:sp>
      <p:sp>
        <p:nvSpPr>
          <p:cNvPr id="13317" name="Text Placeholder 11">
            <a:extLst>
              <a:ext uri="{FF2B5EF4-FFF2-40B4-BE49-F238E27FC236}">
                <a16:creationId xmlns:a16="http://schemas.microsoft.com/office/drawing/2014/main" id="{B2788E7B-D689-4983-B36C-96414AEBDDEB}"/>
              </a:ext>
            </a:extLst>
          </p:cNvPr>
          <p:cNvSpPr>
            <a:spLocks noGrp="1"/>
          </p:cNvSpPr>
          <p:nvPr>
            <p:ph type="body" sz="quarter" idx="3"/>
          </p:nvPr>
        </p:nvSpPr>
        <p:spPr>
          <a:xfrm>
            <a:off x="6324600" y="1803011"/>
            <a:ext cx="3657600" cy="730250"/>
          </a:xfrm>
        </p:spPr>
        <p:txBody>
          <a:bodyPr/>
          <a:lstStyle/>
          <a:p>
            <a:pPr eaLnBrk="1" hangingPunct="1"/>
            <a:r>
              <a:rPr lang="en-US" altLang="en-US" dirty="0"/>
              <a:t>Scheduling/Execution</a:t>
            </a:r>
          </a:p>
        </p:txBody>
      </p:sp>
      <p:sp>
        <p:nvSpPr>
          <p:cNvPr id="4" name="TextBox 3">
            <a:extLst>
              <a:ext uri="{FF2B5EF4-FFF2-40B4-BE49-F238E27FC236}">
                <a16:creationId xmlns:a16="http://schemas.microsoft.com/office/drawing/2014/main" id="{AF063FAA-171B-4819-85C9-B550B28A4A40}"/>
              </a:ext>
            </a:extLst>
          </p:cNvPr>
          <p:cNvSpPr txBox="1"/>
          <p:nvPr/>
        </p:nvSpPr>
        <p:spPr>
          <a:xfrm>
            <a:off x="1505243" y="1480627"/>
            <a:ext cx="9003323" cy="908050"/>
          </a:xfrm>
          <a:prstGeom prst="rect">
            <a:avLst/>
          </a:prstGeom>
          <a:noFill/>
        </p:spPr>
        <p:txBody>
          <a:bodyPr wrap="square">
            <a:spAutoFit/>
          </a:bodyPr>
          <a:lstStyle/>
          <a:p>
            <a:pPr defTabSz="266700">
              <a:lnSpc>
                <a:spcPct val="90000"/>
              </a:lnSpc>
              <a:spcAft>
                <a:spcPct val="35000"/>
              </a:spcAft>
              <a:buSzPct val="150000"/>
              <a:defRPr/>
            </a:pPr>
            <a:r>
              <a:rPr lang="en-US" sz="2800" b="1" dirty="0"/>
              <a:t>Traditional processes have two characteristics:</a:t>
            </a:r>
          </a:p>
          <a:p>
            <a:pPr>
              <a:defRPr/>
            </a:pPr>
            <a:endParaRPr lang="en-US" dirty="0">
              <a:latin typeface="Arial" charset="0"/>
            </a:endParaRPr>
          </a:p>
        </p:txBody>
      </p:sp>
      <p:sp>
        <p:nvSpPr>
          <p:cNvPr id="5" name="TextBox 4">
            <a:extLst>
              <a:ext uri="{FF2B5EF4-FFF2-40B4-BE49-F238E27FC236}">
                <a16:creationId xmlns:a16="http://schemas.microsoft.com/office/drawing/2014/main" id="{47E603F3-E5DD-4536-9AD0-C329F5535079}"/>
              </a:ext>
            </a:extLst>
          </p:cNvPr>
          <p:cNvSpPr txBox="1"/>
          <p:nvPr/>
        </p:nvSpPr>
        <p:spPr>
          <a:xfrm>
            <a:off x="6172200" y="2545077"/>
            <a:ext cx="4114800" cy="3016250"/>
          </a:xfrm>
          <a:prstGeom prst="rect">
            <a:avLst/>
          </a:prstGeom>
          <a:noFill/>
        </p:spPr>
        <p:txBody>
          <a:bodyPr>
            <a:spAutoFit/>
          </a:bodyPr>
          <a:lstStyle/>
          <a:p>
            <a:pPr>
              <a:defRPr/>
            </a:pPr>
            <a:r>
              <a:rPr lang="en-US" sz="2400" dirty="0"/>
              <a:t>Follows an execution path that may be interleaved with other processes</a:t>
            </a:r>
          </a:p>
          <a:p>
            <a:pPr marL="403225" lvl="1" indent="-282575">
              <a:spcBef>
                <a:spcPts val="600"/>
              </a:spcBef>
              <a:buClr>
                <a:schemeClr val="accent1"/>
              </a:buClr>
              <a:buSzPct val="75000"/>
              <a:buFont typeface="Wingdings" pitchFamily="2" charset="2"/>
              <a:buChar char="n"/>
              <a:defRPr/>
            </a:pPr>
            <a:r>
              <a:rPr lang="en-US" dirty="0">
                <a:solidFill>
                  <a:schemeClr val="tx1">
                    <a:lumMod val="85000"/>
                    <a:lumOff val="15000"/>
                  </a:schemeClr>
                </a:solidFill>
              </a:rPr>
              <a:t>a process has an execution state (Running, Ready, etc.) and a dispatching priority and is scheduled and dispatched by the OS</a:t>
            </a:r>
          </a:p>
          <a:p>
            <a:pPr marL="403225" lvl="1" indent="-282575">
              <a:spcBef>
                <a:spcPts val="600"/>
              </a:spcBef>
              <a:buClr>
                <a:schemeClr val="accent1"/>
              </a:buClr>
              <a:buSzPct val="75000"/>
              <a:buFont typeface="Wingdings" pitchFamily="2" charset="2"/>
              <a:buChar char="n"/>
              <a:defRPr/>
            </a:pPr>
            <a:r>
              <a:rPr lang="en-US" dirty="0">
                <a:solidFill>
                  <a:schemeClr val="tx1">
                    <a:lumMod val="85000"/>
                    <a:lumOff val="15000"/>
                  </a:schemeClr>
                </a:solidFill>
              </a:rPr>
              <a:t>Traditional processes are </a:t>
            </a:r>
            <a:r>
              <a:rPr lang="en-US" i="1" dirty="0">
                <a:solidFill>
                  <a:schemeClr val="tx1">
                    <a:lumMod val="85000"/>
                    <a:lumOff val="15000"/>
                  </a:schemeClr>
                </a:solidFill>
              </a:rPr>
              <a:t>sequential</a:t>
            </a:r>
            <a:r>
              <a:rPr lang="en-US" dirty="0">
                <a:solidFill>
                  <a:schemeClr val="tx1">
                    <a:lumMod val="85000"/>
                    <a:lumOff val="15000"/>
                  </a:schemeClr>
                </a:solidFill>
              </a:rPr>
              <a:t>; i.e. only </a:t>
            </a:r>
            <a:r>
              <a:rPr lang="en-US" i="1" dirty="0">
                <a:solidFill>
                  <a:schemeClr val="tx1">
                    <a:lumMod val="85000"/>
                    <a:lumOff val="15000"/>
                  </a:schemeClr>
                </a:solidFill>
              </a:rPr>
              <a:t>one</a:t>
            </a:r>
            <a:r>
              <a:rPr lang="en-US" dirty="0">
                <a:solidFill>
                  <a:schemeClr val="tx1">
                    <a:lumMod val="85000"/>
                    <a:lumOff val="15000"/>
                  </a:schemeClr>
                </a:solidFill>
              </a:rPr>
              <a:t> execution path</a:t>
            </a:r>
            <a:endParaRPr lang="en-US" i="1" dirty="0">
              <a:solidFill>
                <a:schemeClr val="tx1">
                  <a:lumMod val="85000"/>
                  <a:lumOff val="15000"/>
                </a:schemeClr>
              </a:solidFill>
            </a:endParaRPr>
          </a:p>
        </p:txBody>
      </p:sp>
    </p:spTree>
    <p:extLst>
      <p:ext uri="{BB962C8B-B14F-4D97-AF65-F5344CB8AC3E}">
        <p14:creationId xmlns:p14="http://schemas.microsoft.com/office/powerpoint/2010/main" val="411146338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01243-4AE0-4140-A72C-60D7CA9345E5}"/>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defRPr/>
            </a:pPr>
            <a:r>
              <a:rPr lang="en-US" b="1" kern="1200">
                <a:solidFill>
                  <a:srgbClr val="FFFFFF"/>
                </a:solidFill>
                <a:latin typeface="+mj-lt"/>
                <a:ea typeface="+mj-ea"/>
                <a:cs typeface="+mj-cs"/>
              </a:rPr>
              <a:t>Processes and Threads</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4A98D48-D6AF-480B-9665-A210ABA14C5E}"/>
              </a:ext>
            </a:extLst>
          </p:cNvPr>
          <p:cNvSpPr>
            <a:spLocks noGrp="1"/>
          </p:cNvSpPr>
          <p:nvPr>
            <p:ph sz="half" idx="1"/>
          </p:nvPr>
        </p:nvSpPr>
        <p:spPr>
          <a:xfrm>
            <a:off x="4447308" y="591344"/>
            <a:ext cx="6906491" cy="5585619"/>
          </a:xfrm>
        </p:spPr>
        <p:txBody>
          <a:bodyPr vert="horz" lIns="91440" tIns="45720" rIns="91440" bIns="45720" rtlCol="0" anchor="ctr">
            <a:normAutofit/>
          </a:bodyPr>
          <a:lstStyle/>
          <a:p>
            <a:pPr>
              <a:defRPr/>
            </a:pPr>
            <a:r>
              <a:rPr lang="en-US" b="1" i="1"/>
              <a:t>Multithreading - </a:t>
            </a:r>
            <a:r>
              <a:rPr lang="en-US"/>
              <a:t>The ability of an OS to support multiple, concurrent paths of execution within a single process</a:t>
            </a:r>
          </a:p>
          <a:p>
            <a:pPr>
              <a:defRPr/>
            </a:pPr>
            <a:r>
              <a:rPr lang="en-US"/>
              <a:t>The unit of resource ownership is referred to as a </a:t>
            </a:r>
            <a:r>
              <a:rPr lang="en-US" b="1" i="1"/>
              <a:t>process</a:t>
            </a:r>
            <a:r>
              <a:rPr lang="en-US"/>
              <a:t> or </a:t>
            </a:r>
            <a:r>
              <a:rPr lang="en-US" b="1" i="1"/>
              <a:t>task</a:t>
            </a:r>
          </a:p>
          <a:p>
            <a:pPr>
              <a:defRPr/>
            </a:pPr>
            <a:r>
              <a:rPr lang="en-US"/>
              <a:t>The unit of dispatching is referred to as a </a:t>
            </a:r>
            <a:r>
              <a:rPr lang="en-US" b="1" i="1"/>
              <a:t>thread </a:t>
            </a:r>
            <a:r>
              <a:rPr lang="en-US"/>
              <a:t>or </a:t>
            </a:r>
            <a:r>
              <a:rPr lang="en-US" b="1" i="1"/>
              <a:t>lightweight process</a:t>
            </a:r>
          </a:p>
          <a:p>
            <a:pPr>
              <a:defRPr/>
            </a:pPr>
            <a:endParaRPr lang="en-US" b="1" i="1"/>
          </a:p>
          <a:p>
            <a:pPr>
              <a:defRPr/>
            </a:pPr>
            <a:endParaRPr lang="en-US"/>
          </a:p>
          <a:p>
            <a:pPr>
              <a:defRPr/>
            </a:pPr>
            <a:endParaRPr lang="en-US" b="1"/>
          </a:p>
          <a:p>
            <a:pPr>
              <a:defRPr/>
            </a:pPr>
            <a:endParaRPr lang="en-US"/>
          </a:p>
        </p:txBody>
      </p:sp>
    </p:spTree>
    <p:extLst>
      <p:ext uri="{BB962C8B-B14F-4D97-AF65-F5344CB8AC3E}">
        <p14:creationId xmlns:p14="http://schemas.microsoft.com/office/powerpoint/2010/main" val="30935864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1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AB15-2286-4BCC-8901-B2B7D5E4BED8}"/>
              </a:ext>
            </a:extLst>
          </p:cNvPr>
          <p:cNvSpPr>
            <a:spLocks noGrp="1"/>
          </p:cNvSpPr>
          <p:nvPr>
            <p:ph type="title"/>
          </p:nvPr>
        </p:nvSpPr>
        <p:spPr>
          <a:xfrm>
            <a:off x="2286000" y="533400"/>
            <a:ext cx="7824788" cy="992188"/>
          </a:xfrm>
        </p:spPr>
        <p:txBody>
          <a:bodyPr/>
          <a:lstStyle/>
          <a:p>
            <a:pPr algn="ctr">
              <a:defRPr/>
            </a:pPr>
            <a:r>
              <a:rPr lang="en-US" sz="6000" dirty="0"/>
              <a:t>Benefits of Threads</a:t>
            </a:r>
          </a:p>
        </p:txBody>
      </p:sp>
      <p:graphicFrame>
        <p:nvGraphicFramePr>
          <p:cNvPr id="4" name="Content Placeholder 3">
            <a:extLst>
              <a:ext uri="{FF2B5EF4-FFF2-40B4-BE49-F238E27FC236}">
                <a16:creationId xmlns:a16="http://schemas.microsoft.com/office/drawing/2014/main" id="{435CE8B7-3697-4D67-9AFD-721FA00D2DE4}"/>
              </a:ext>
            </a:extLst>
          </p:cNvPr>
          <p:cNvGraphicFramePr>
            <a:graphicFrameLocks noGrp="1"/>
          </p:cNvGraphicFramePr>
          <p:nvPr>
            <p:ph idx="4294967295"/>
          </p:nvPr>
        </p:nvGraphicFramePr>
        <p:xfrm>
          <a:off x="1752600" y="1524000"/>
          <a:ext cx="8610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63076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7A95-0A9F-416E-A499-D834681957BE}"/>
              </a:ext>
            </a:extLst>
          </p:cNvPr>
          <p:cNvSpPr>
            <a:spLocks noGrp="1"/>
          </p:cNvSpPr>
          <p:nvPr>
            <p:ph type="title" idx="4294967295"/>
          </p:nvPr>
        </p:nvSpPr>
        <p:spPr>
          <a:xfrm>
            <a:off x="1219200" y="304800"/>
            <a:ext cx="9144000" cy="1219200"/>
          </a:xfrm>
        </p:spPr>
        <p:txBody>
          <a:bodyPr/>
          <a:lstStyle/>
          <a:p>
            <a:pPr>
              <a:defRPr/>
            </a:pPr>
            <a:r>
              <a:rPr lang="en-NZ" b="1" dirty="0">
                <a:solidFill>
                  <a:schemeClr val="accent1">
                    <a:lumMod val="50000"/>
                  </a:schemeClr>
                </a:solidFill>
              </a:rPr>
              <a:t>Single and Multithreaded Approaches</a:t>
            </a:r>
          </a:p>
        </p:txBody>
      </p:sp>
      <p:sp>
        <p:nvSpPr>
          <p:cNvPr id="3" name="Content Placeholder 2">
            <a:extLst>
              <a:ext uri="{FF2B5EF4-FFF2-40B4-BE49-F238E27FC236}">
                <a16:creationId xmlns:a16="http://schemas.microsoft.com/office/drawing/2014/main" id="{F594C2FA-048A-4201-A67D-4F1A062699D8}"/>
              </a:ext>
            </a:extLst>
          </p:cNvPr>
          <p:cNvSpPr>
            <a:spLocks noGrp="1"/>
          </p:cNvSpPr>
          <p:nvPr>
            <p:ph idx="4294967295"/>
          </p:nvPr>
        </p:nvSpPr>
        <p:spPr>
          <a:xfrm>
            <a:off x="1905000" y="1676400"/>
            <a:ext cx="3581400" cy="4953000"/>
          </a:xfrm>
        </p:spPr>
        <p:txBody>
          <a:bodyPr>
            <a:normAutofit lnSpcReduction="10000"/>
          </a:bodyPr>
          <a:lstStyle/>
          <a:p>
            <a:pPr eaLnBrk="1" hangingPunct="1"/>
            <a:r>
              <a:rPr lang="en-US" altLang="en-US" sz="2600" dirty="0"/>
              <a:t>The left half of the figure depicts single threaded approach</a:t>
            </a:r>
          </a:p>
          <a:p>
            <a:pPr eaLnBrk="1" hangingPunct="1"/>
            <a:r>
              <a:rPr lang="en-US" altLang="en-US" sz="2600" dirty="0"/>
              <a:t>A single execution path per process, in which the concept of a thread is not recognized, is referred to as a single-threaded approach</a:t>
            </a:r>
            <a:endParaRPr lang="en-US" altLang="en-US" sz="1400" dirty="0"/>
          </a:p>
          <a:p>
            <a:pPr eaLnBrk="1" hangingPunct="1"/>
            <a:r>
              <a:rPr lang="en-US" altLang="en-US" sz="2600" dirty="0"/>
              <a:t>MS-DOS, some versions of UNIX supported only this type of process.</a:t>
            </a:r>
            <a:endParaRPr lang="en-NZ" altLang="en-US" dirty="0"/>
          </a:p>
        </p:txBody>
      </p:sp>
      <p:pic>
        <p:nvPicPr>
          <p:cNvPr id="15364" name="Content Placeholder 3" descr="Fig04_01.gif">
            <a:extLst>
              <a:ext uri="{FF2B5EF4-FFF2-40B4-BE49-F238E27FC236}">
                <a16:creationId xmlns:a16="http://schemas.microsoft.com/office/drawing/2014/main" id="{29765FF5-ABF4-4FAE-8B09-B970DE78EC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26" y="1524000"/>
            <a:ext cx="526131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062449"/>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BBCE-8B7E-4AE0-ACC5-10D0F3C5D4E4}"/>
              </a:ext>
            </a:extLst>
          </p:cNvPr>
          <p:cNvSpPr>
            <a:spLocks noGrp="1"/>
          </p:cNvSpPr>
          <p:nvPr>
            <p:ph type="title" idx="4294967295"/>
          </p:nvPr>
        </p:nvSpPr>
        <p:spPr>
          <a:xfrm>
            <a:off x="1752600" y="0"/>
            <a:ext cx="8229600" cy="1447800"/>
          </a:xfrm>
        </p:spPr>
        <p:txBody>
          <a:bodyPr/>
          <a:lstStyle/>
          <a:p>
            <a:pPr>
              <a:defRPr/>
            </a:pPr>
            <a:r>
              <a:rPr lang="en-US" b="1" dirty="0">
                <a:solidFill>
                  <a:schemeClr val="accent1">
                    <a:lumMod val="50000"/>
                  </a:schemeClr>
                </a:solidFill>
              </a:rPr>
              <a:t>Single and Multithreaded Approaches</a:t>
            </a:r>
          </a:p>
        </p:txBody>
      </p:sp>
      <p:sp>
        <p:nvSpPr>
          <p:cNvPr id="3" name="Content Placeholder 2">
            <a:extLst>
              <a:ext uri="{FF2B5EF4-FFF2-40B4-BE49-F238E27FC236}">
                <a16:creationId xmlns:a16="http://schemas.microsoft.com/office/drawing/2014/main" id="{DF5685E2-E3E7-4269-8B63-A10715E04BA2}"/>
              </a:ext>
            </a:extLst>
          </p:cNvPr>
          <p:cNvSpPr>
            <a:spLocks noGrp="1"/>
          </p:cNvSpPr>
          <p:nvPr>
            <p:ph idx="4294967295"/>
          </p:nvPr>
        </p:nvSpPr>
        <p:spPr>
          <a:xfrm>
            <a:off x="1905000" y="1524000"/>
            <a:ext cx="3657600" cy="5029200"/>
          </a:xfrm>
        </p:spPr>
        <p:txBody>
          <a:bodyPr/>
          <a:lstStyle/>
          <a:p>
            <a:pPr eaLnBrk="1" hangingPunct="1"/>
            <a:r>
              <a:rPr lang="en-US" altLang="en-US" sz="2600" dirty="0"/>
              <a:t>The right half of Figure  depicts multithreaded approaches</a:t>
            </a:r>
            <a:endParaRPr lang="en-US" altLang="en-US" sz="1100" dirty="0"/>
          </a:p>
          <a:p>
            <a:pPr eaLnBrk="1" hangingPunct="1"/>
            <a:r>
              <a:rPr lang="en-US" altLang="en-US" sz="2600" dirty="0"/>
              <a:t>A Java run-time environment is a system of </a:t>
            </a:r>
            <a:r>
              <a:rPr lang="en-US" altLang="en-US" sz="2600" i="1" dirty="0"/>
              <a:t>one </a:t>
            </a:r>
            <a:r>
              <a:rPr lang="en-US" altLang="en-US" sz="2600" dirty="0"/>
              <a:t>process with multiple threads; Windows, some UNIX versions, support </a:t>
            </a:r>
            <a:r>
              <a:rPr lang="en-US" altLang="en-US" sz="2600" i="1" dirty="0"/>
              <a:t>multiple</a:t>
            </a:r>
            <a:r>
              <a:rPr lang="en-US" altLang="en-US" sz="2600" dirty="0"/>
              <a:t> multithreaded processes.</a:t>
            </a:r>
          </a:p>
        </p:txBody>
      </p:sp>
      <p:pic>
        <p:nvPicPr>
          <p:cNvPr id="16388" name="Content Placeholder 3" descr="Fig04_01.gif">
            <a:extLst>
              <a:ext uri="{FF2B5EF4-FFF2-40B4-BE49-F238E27FC236}">
                <a16:creationId xmlns:a16="http://schemas.microsoft.com/office/drawing/2014/main" id="{F8374B20-48FE-42C5-A6BF-8CE98258AD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22207"/>
            <a:ext cx="4495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713128"/>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57F0223-3339-4A61-9948-7F3D5431525F}"/>
              </a:ext>
            </a:extLst>
          </p:cNvPr>
          <p:cNvSpPr>
            <a:spLocks noGrp="1"/>
          </p:cNvSpPr>
          <p:nvPr>
            <p:ph type="title"/>
          </p:nvPr>
        </p:nvSpPr>
        <p:spPr>
          <a:xfrm>
            <a:off x="640079" y="2053641"/>
            <a:ext cx="3669161" cy="2760098"/>
          </a:xfrm>
        </p:spPr>
        <p:txBody>
          <a:bodyPr vert="horz" lIns="91440" tIns="45720" rIns="91440" bIns="45720" rtlCol="0" anchor="ctr">
            <a:normAutofit/>
          </a:bodyPr>
          <a:lstStyle/>
          <a:p>
            <a:pPr>
              <a:defRPr/>
            </a:pPr>
            <a:r>
              <a:rPr lang="en-US" kern="1200" dirty="0">
                <a:solidFill>
                  <a:srgbClr val="FFFFFF"/>
                </a:solidFill>
                <a:latin typeface="+mj-lt"/>
                <a:ea typeface="+mj-ea"/>
                <a:cs typeface="+mj-cs"/>
              </a:rPr>
              <a:t>Processes in Multithreaded environment</a:t>
            </a:r>
          </a:p>
        </p:txBody>
      </p:sp>
      <p:sp>
        <p:nvSpPr>
          <p:cNvPr id="3" name="Content Placeholder 2">
            <a:extLst>
              <a:ext uri="{FF2B5EF4-FFF2-40B4-BE49-F238E27FC236}">
                <a16:creationId xmlns:a16="http://schemas.microsoft.com/office/drawing/2014/main" id="{EA921621-921B-46A0-B5BC-6897491871D3}"/>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a:buSzPct val="155000"/>
              <a:defRPr/>
            </a:pPr>
            <a:r>
              <a:rPr lang="en-US" sz="2400" dirty="0">
                <a:solidFill>
                  <a:srgbClr val="000000"/>
                </a:solidFill>
              </a:rPr>
              <a:t>In a multithreaded environment the process is the unit that owns resources and the unit of protection. i.e., the OS provides protection at the process level</a:t>
            </a:r>
          </a:p>
          <a:p>
            <a:pPr>
              <a:buSzPct val="155000"/>
              <a:defRPr/>
            </a:pPr>
            <a:r>
              <a:rPr lang="en-US" sz="2400" dirty="0">
                <a:solidFill>
                  <a:srgbClr val="000000"/>
                </a:solidFill>
              </a:rPr>
              <a:t>Processes have</a:t>
            </a:r>
          </a:p>
          <a:p>
            <a:pPr lvl="1">
              <a:buSzPct val="155000"/>
              <a:defRPr/>
            </a:pPr>
            <a:r>
              <a:rPr lang="en-US" dirty="0">
                <a:solidFill>
                  <a:srgbClr val="000000"/>
                </a:solidFill>
              </a:rPr>
              <a:t>A virtual address space that holds the process image</a:t>
            </a:r>
          </a:p>
          <a:p>
            <a:pPr lvl="1">
              <a:buSzPct val="155000"/>
              <a:defRPr/>
            </a:pPr>
            <a:r>
              <a:rPr lang="en-US" dirty="0">
                <a:solidFill>
                  <a:srgbClr val="000000"/>
                </a:solidFill>
              </a:rPr>
              <a:t>Protected access to </a:t>
            </a:r>
          </a:p>
          <a:p>
            <a:pPr marL="1309688" lvl="1">
              <a:buSzPct val="90000"/>
              <a:defRPr/>
            </a:pPr>
            <a:r>
              <a:rPr lang="en-US" dirty="0">
                <a:solidFill>
                  <a:srgbClr val="000000"/>
                </a:solidFill>
              </a:rPr>
              <a:t>processors</a:t>
            </a:r>
          </a:p>
          <a:p>
            <a:pPr marL="1309688" lvl="1">
              <a:buSzPct val="90000"/>
              <a:defRPr/>
            </a:pPr>
            <a:r>
              <a:rPr lang="en-US" dirty="0">
                <a:solidFill>
                  <a:srgbClr val="000000"/>
                </a:solidFill>
              </a:rPr>
              <a:t>other processes </a:t>
            </a:r>
          </a:p>
          <a:p>
            <a:pPr marL="1309688" lvl="1">
              <a:buSzPct val="90000"/>
              <a:defRPr/>
            </a:pPr>
            <a:r>
              <a:rPr lang="en-US" dirty="0">
                <a:solidFill>
                  <a:srgbClr val="000000"/>
                </a:solidFill>
              </a:rPr>
              <a:t>files</a:t>
            </a:r>
          </a:p>
          <a:p>
            <a:pPr marL="1309688" lvl="1">
              <a:buSzPct val="90000"/>
              <a:defRPr/>
            </a:pPr>
            <a:r>
              <a:rPr lang="en-US" dirty="0">
                <a:solidFill>
                  <a:srgbClr val="000000"/>
                </a:solidFill>
              </a:rPr>
              <a:t>I/O resources</a:t>
            </a:r>
          </a:p>
          <a:p>
            <a:pPr>
              <a:defRPr/>
            </a:pPr>
            <a:endParaRPr lang="en-US" sz="2400" dirty="0">
              <a:solidFill>
                <a:srgbClr val="000000"/>
              </a:solidFill>
            </a:endParaRPr>
          </a:p>
        </p:txBody>
      </p:sp>
    </p:spTree>
    <p:extLst>
      <p:ext uri="{BB962C8B-B14F-4D97-AF65-F5344CB8AC3E}">
        <p14:creationId xmlns:p14="http://schemas.microsoft.com/office/powerpoint/2010/main" val="840672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C4E2-DDE7-4AD1-9A48-E113C2437286}"/>
              </a:ext>
            </a:extLst>
          </p:cNvPr>
          <p:cNvSpPr>
            <a:spLocks noGrp="1"/>
          </p:cNvSpPr>
          <p:nvPr>
            <p:ph type="title"/>
          </p:nvPr>
        </p:nvSpPr>
        <p:spPr>
          <a:xfrm>
            <a:off x="1752600" y="304800"/>
            <a:ext cx="8418342" cy="1143000"/>
          </a:xfrm>
        </p:spPr>
        <p:txBody>
          <a:bodyPr>
            <a:normAutofit/>
          </a:bodyPr>
          <a:lstStyle/>
          <a:p>
            <a:pPr>
              <a:defRPr/>
            </a:pPr>
            <a:r>
              <a:rPr lang="en-US" b="1" dirty="0">
                <a:solidFill>
                  <a:schemeClr val="accent6">
                    <a:lumMod val="75000"/>
                  </a:schemeClr>
                </a:solidFill>
              </a:rPr>
              <a:t>Advantage of Multithreaded Process</a:t>
            </a:r>
          </a:p>
        </p:txBody>
      </p:sp>
      <p:graphicFrame>
        <p:nvGraphicFramePr>
          <p:cNvPr id="4" name="Content Placeholder 3">
            <a:extLst>
              <a:ext uri="{FF2B5EF4-FFF2-40B4-BE49-F238E27FC236}">
                <a16:creationId xmlns:a16="http://schemas.microsoft.com/office/drawing/2014/main" id="{71460628-3176-47CD-A4F9-AE09B206647E}"/>
              </a:ext>
            </a:extLst>
          </p:cNvPr>
          <p:cNvGraphicFramePr>
            <a:graphicFrameLocks noGrp="1"/>
          </p:cNvGraphicFramePr>
          <p:nvPr>
            <p:ph idx="4294967295"/>
          </p:nvPr>
        </p:nvGraphicFramePr>
        <p:xfrm>
          <a:off x="1316502" y="1359877"/>
          <a:ext cx="8854440" cy="4520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53812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46AA-A9A1-458B-B344-3746FB34A853}"/>
              </a:ext>
            </a:extLst>
          </p:cNvPr>
          <p:cNvSpPr>
            <a:spLocks noGrp="1"/>
          </p:cNvSpPr>
          <p:nvPr>
            <p:ph type="title"/>
          </p:nvPr>
        </p:nvSpPr>
        <p:spPr>
          <a:xfrm>
            <a:off x="2039814" y="533400"/>
            <a:ext cx="8750105" cy="985911"/>
          </a:xfrm>
        </p:spPr>
        <p:txBody>
          <a:bodyPr/>
          <a:lstStyle/>
          <a:p>
            <a:pPr>
              <a:defRPr/>
            </a:pPr>
            <a:r>
              <a:rPr lang="en-US" b="1" dirty="0">
                <a:solidFill>
                  <a:schemeClr val="accent1">
                    <a:lumMod val="50000"/>
                  </a:schemeClr>
                </a:solidFill>
              </a:rPr>
              <a:t>One or More Threads in a Process</a:t>
            </a:r>
          </a:p>
        </p:txBody>
      </p:sp>
      <p:graphicFrame>
        <p:nvGraphicFramePr>
          <p:cNvPr id="4" name="Content Placeholder 3">
            <a:extLst>
              <a:ext uri="{FF2B5EF4-FFF2-40B4-BE49-F238E27FC236}">
                <a16:creationId xmlns:a16="http://schemas.microsoft.com/office/drawing/2014/main" id="{E79CF850-28DC-4E3D-974C-81098BA2BB34}"/>
              </a:ext>
            </a:extLst>
          </p:cNvPr>
          <p:cNvGraphicFramePr>
            <a:graphicFrameLocks noGrp="1"/>
          </p:cNvGraphicFramePr>
          <p:nvPr>
            <p:ph idx="4294967295"/>
          </p:nvPr>
        </p:nvGraphicFramePr>
        <p:xfrm>
          <a:off x="1069145" y="1519311"/>
          <a:ext cx="9594166" cy="5033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2342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F35D-E6D4-4BDB-B313-716CD93FDB73}"/>
              </a:ext>
            </a:extLst>
          </p:cNvPr>
          <p:cNvSpPr>
            <a:spLocks noGrp="1"/>
          </p:cNvSpPr>
          <p:nvPr>
            <p:ph type="title" idx="4294967295"/>
          </p:nvPr>
        </p:nvSpPr>
        <p:spPr>
          <a:xfrm>
            <a:off x="990600" y="381000"/>
            <a:ext cx="8986838" cy="1143000"/>
          </a:xfrm>
        </p:spPr>
        <p:txBody>
          <a:bodyPr>
            <a:normAutofit fontScale="90000"/>
          </a:bodyPr>
          <a:lstStyle/>
          <a:p>
            <a:pPr>
              <a:defRPr/>
            </a:pPr>
            <a:r>
              <a:rPr lang="en-NZ" b="1" dirty="0">
                <a:solidFill>
                  <a:schemeClr val="accent1">
                    <a:lumMod val="50000"/>
                  </a:schemeClr>
                </a:solidFill>
              </a:rPr>
              <a:t>Single and multithreaded processes model</a:t>
            </a:r>
            <a:endParaRPr lang="en-US" b="1" dirty="0">
              <a:solidFill>
                <a:schemeClr val="accent1">
                  <a:lumMod val="50000"/>
                </a:schemeClr>
              </a:solidFill>
            </a:endParaRPr>
          </a:p>
        </p:txBody>
      </p:sp>
      <p:pic>
        <p:nvPicPr>
          <p:cNvPr id="19459" name="Content Placeholder 3" descr="Fig04_02.gif">
            <a:extLst>
              <a:ext uri="{FF2B5EF4-FFF2-40B4-BE49-F238E27FC236}">
                <a16:creationId xmlns:a16="http://schemas.microsoft.com/office/drawing/2014/main" id="{87F73C0C-1F57-4571-A89C-64F51A207FFF}"/>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209800" y="1933136"/>
            <a:ext cx="7767638" cy="4629150"/>
          </a:xfrm>
        </p:spPr>
      </p:pic>
    </p:spTree>
    <p:extLst>
      <p:ext uri="{BB962C8B-B14F-4D97-AF65-F5344CB8AC3E}">
        <p14:creationId xmlns:p14="http://schemas.microsoft.com/office/powerpoint/2010/main" val="2573297060"/>
      </p:ext>
    </p:extLst>
  </p:cSld>
  <p:clrMapOvr>
    <a:masterClrMapping/>
  </p:clrMapOvr>
  <p:transition spd="slow">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19934-C350-4037-9329-E4873E4BD7EF}"/>
              </a:ext>
            </a:extLst>
          </p:cNvPr>
          <p:cNvSpPr>
            <a:spLocks noGrp="1"/>
          </p:cNvSpPr>
          <p:nvPr>
            <p:ph type="title"/>
          </p:nvPr>
        </p:nvSpPr>
        <p:spPr>
          <a:xfrm>
            <a:off x="1758462" y="526367"/>
            <a:ext cx="8932984" cy="1098550"/>
          </a:xfrm>
        </p:spPr>
        <p:txBody>
          <a:bodyPr>
            <a:normAutofit/>
          </a:bodyPr>
          <a:lstStyle/>
          <a:p>
            <a:pPr algn="ctr">
              <a:defRPr/>
            </a:pPr>
            <a:r>
              <a:rPr lang="en-US" sz="4000" b="1" dirty="0">
                <a:solidFill>
                  <a:schemeClr val="accent6">
                    <a:lumMod val="50000"/>
                  </a:schemeClr>
                </a:solidFill>
              </a:rPr>
              <a:t>Multithreading  Example on a Uniprocessor</a:t>
            </a:r>
          </a:p>
        </p:txBody>
      </p:sp>
      <p:pic>
        <p:nvPicPr>
          <p:cNvPr id="27651" name="Content Placeholder 3" descr="Fig04_04.gif">
            <a:extLst>
              <a:ext uri="{FF2B5EF4-FFF2-40B4-BE49-F238E27FC236}">
                <a16:creationId xmlns:a16="http://schemas.microsoft.com/office/drawing/2014/main" id="{56D7B588-F672-43C4-8E3C-0A3C2331142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020" b="27518"/>
          <a:stretch/>
        </p:blipFill>
        <p:spPr>
          <a:xfrm>
            <a:off x="1392703" y="1378634"/>
            <a:ext cx="9158068" cy="4726208"/>
          </a:xfr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1A4E773-9D8A-4142-8AB3-0BB8A2EA2E96}"/>
                  </a:ext>
                </a:extLst>
              </p14:cNvPr>
              <p14:cNvContentPartPr/>
              <p14:nvPr/>
            </p14:nvContentPartPr>
            <p14:xfrm>
              <a:off x="4027320" y="3464640"/>
              <a:ext cx="973800" cy="27360"/>
            </p14:xfrm>
          </p:contentPart>
        </mc:Choice>
        <mc:Fallback xmlns="">
          <p:pic>
            <p:nvPicPr>
              <p:cNvPr id="3" name="Ink 2">
                <a:extLst>
                  <a:ext uri="{FF2B5EF4-FFF2-40B4-BE49-F238E27FC236}">
                    <a16:creationId xmlns:a16="http://schemas.microsoft.com/office/drawing/2014/main" id="{E1A4E773-9D8A-4142-8AB3-0BB8A2EA2E96}"/>
                  </a:ext>
                </a:extLst>
              </p:cNvPr>
              <p:cNvPicPr/>
              <p:nvPr/>
            </p:nvPicPr>
            <p:blipFill>
              <a:blip r:embed="rId5"/>
              <a:stretch>
                <a:fillRect/>
              </a:stretch>
            </p:blipFill>
            <p:spPr>
              <a:xfrm>
                <a:off x="4011480" y="3401280"/>
                <a:ext cx="10051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E3F22AB-F43D-4AF1-A5FC-BFF953A145AF}"/>
                  </a:ext>
                </a:extLst>
              </p14:cNvPr>
              <p14:cNvContentPartPr/>
              <p14:nvPr/>
            </p14:nvContentPartPr>
            <p14:xfrm>
              <a:off x="5054040" y="3893400"/>
              <a:ext cx="1643760" cy="36000"/>
            </p14:xfrm>
          </p:contentPart>
        </mc:Choice>
        <mc:Fallback xmlns="">
          <p:pic>
            <p:nvPicPr>
              <p:cNvPr id="4" name="Ink 3">
                <a:extLst>
                  <a:ext uri="{FF2B5EF4-FFF2-40B4-BE49-F238E27FC236}">
                    <a16:creationId xmlns:a16="http://schemas.microsoft.com/office/drawing/2014/main" id="{4E3F22AB-F43D-4AF1-A5FC-BFF953A145AF}"/>
                  </a:ext>
                </a:extLst>
              </p:cNvPr>
              <p:cNvPicPr/>
              <p:nvPr/>
            </p:nvPicPr>
            <p:blipFill>
              <a:blip r:embed="rId7"/>
              <a:stretch>
                <a:fillRect/>
              </a:stretch>
            </p:blipFill>
            <p:spPr>
              <a:xfrm>
                <a:off x="5038200" y="3830040"/>
                <a:ext cx="1675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AF41E93-4985-4FBC-93AA-4E8C8630FF3D}"/>
                  </a:ext>
                </a:extLst>
              </p14:cNvPr>
              <p14:cNvContentPartPr/>
              <p14:nvPr/>
            </p14:nvContentPartPr>
            <p14:xfrm>
              <a:off x="6742080" y="3411000"/>
              <a:ext cx="1580760" cy="54000"/>
            </p14:xfrm>
          </p:contentPart>
        </mc:Choice>
        <mc:Fallback xmlns="">
          <p:pic>
            <p:nvPicPr>
              <p:cNvPr id="5" name="Ink 4">
                <a:extLst>
                  <a:ext uri="{FF2B5EF4-FFF2-40B4-BE49-F238E27FC236}">
                    <a16:creationId xmlns:a16="http://schemas.microsoft.com/office/drawing/2014/main" id="{5AF41E93-4985-4FBC-93AA-4E8C8630FF3D}"/>
                  </a:ext>
                </a:extLst>
              </p:cNvPr>
              <p:cNvPicPr/>
              <p:nvPr/>
            </p:nvPicPr>
            <p:blipFill>
              <a:blip r:embed="rId9"/>
              <a:stretch>
                <a:fillRect/>
              </a:stretch>
            </p:blipFill>
            <p:spPr>
              <a:xfrm>
                <a:off x="6726240" y="3347640"/>
                <a:ext cx="1612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ABF9312-52FB-44EC-8865-137CBC39CF8C}"/>
                  </a:ext>
                </a:extLst>
              </p14:cNvPr>
              <p14:cNvContentPartPr/>
              <p14:nvPr/>
            </p14:nvContentPartPr>
            <p14:xfrm>
              <a:off x="7054560" y="3455640"/>
              <a:ext cx="1393200" cy="63000"/>
            </p14:xfrm>
          </p:contentPart>
        </mc:Choice>
        <mc:Fallback xmlns="">
          <p:pic>
            <p:nvPicPr>
              <p:cNvPr id="6" name="Ink 5">
                <a:extLst>
                  <a:ext uri="{FF2B5EF4-FFF2-40B4-BE49-F238E27FC236}">
                    <a16:creationId xmlns:a16="http://schemas.microsoft.com/office/drawing/2014/main" id="{7ABF9312-52FB-44EC-8865-137CBC39CF8C}"/>
                  </a:ext>
                </a:extLst>
              </p:cNvPr>
              <p:cNvPicPr/>
              <p:nvPr/>
            </p:nvPicPr>
            <p:blipFill>
              <a:blip r:embed="rId11"/>
              <a:stretch>
                <a:fillRect/>
              </a:stretch>
            </p:blipFill>
            <p:spPr>
              <a:xfrm>
                <a:off x="7038720" y="3392280"/>
                <a:ext cx="14245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ED83915B-DE9B-43A2-A1A6-94C406E6C255}"/>
                  </a:ext>
                </a:extLst>
              </p14:cNvPr>
              <p14:cNvContentPartPr/>
              <p14:nvPr/>
            </p14:nvContentPartPr>
            <p14:xfrm>
              <a:off x="6822360" y="3473640"/>
              <a:ext cx="1393200" cy="54000"/>
            </p14:xfrm>
          </p:contentPart>
        </mc:Choice>
        <mc:Fallback xmlns="">
          <p:pic>
            <p:nvPicPr>
              <p:cNvPr id="7" name="Ink 6">
                <a:extLst>
                  <a:ext uri="{FF2B5EF4-FFF2-40B4-BE49-F238E27FC236}">
                    <a16:creationId xmlns:a16="http://schemas.microsoft.com/office/drawing/2014/main" id="{ED83915B-DE9B-43A2-A1A6-94C406E6C255}"/>
                  </a:ext>
                </a:extLst>
              </p:cNvPr>
              <p:cNvPicPr/>
              <p:nvPr/>
            </p:nvPicPr>
            <p:blipFill>
              <a:blip r:embed="rId13"/>
              <a:stretch>
                <a:fillRect/>
              </a:stretch>
            </p:blipFill>
            <p:spPr>
              <a:xfrm>
                <a:off x="6806520" y="3410280"/>
                <a:ext cx="14245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0BF70662-11F6-4A4C-8138-4AC04896AA80}"/>
                  </a:ext>
                </a:extLst>
              </p14:cNvPr>
              <p14:cNvContentPartPr/>
              <p14:nvPr/>
            </p14:nvContentPartPr>
            <p14:xfrm>
              <a:off x="8438400" y="4241520"/>
              <a:ext cx="1679400" cy="107640"/>
            </p14:xfrm>
          </p:contentPart>
        </mc:Choice>
        <mc:Fallback xmlns="">
          <p:pic>
            <p:nvPicPr>
              <p:cNvPr id="8" name="Ink 7">
                <a:extLst>
                  <a:ext uri="{FF2B5EF4-FFF2-40B4-BE49-F238E27FC236}">
                    <a16:creationId xmlns:a16="http://schemas.microsoft.com/office/drawing/2014/main" id="{0BF70662-11F6-4A4C-8138-4AC04896AA80}"/>
                  </a:ext>
                </a:extLst>
              </p:cNvPr>
              <p:cNvPicPr/>
              <p:nvPr/>
            </p:nvPicPr>
            <p:blipFill>
              <a:blip r:embed="rId15"/>
              <a:stretch>
                <a:fillRect/>
              </a:stretch>
            </p:blipFill>
            <p:spPr>
              <a:xfrm>
                <a:off x="8422560" y="4178160"/>
                <a:ext cx="17107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83CE5EE7-1007-4932-B7DA-DD89A4E4AF78}"/>
                  </a:ext>
                </a:extLst>
              </p14:cNvPr>
              <p14:cNvContentPartPr/>
              <p14:nvPr/>
            </p14:nvContentPartPr>
            <p14:xfrm>
              <a:off x="8911800" y="4321800"/>
              <a:ext cx="1179000" cy="107640"/>
            </p14:xfrm>
          </p:contentPart>
        </mc:Choice>
        <mc:Fallback xmlns="">
          <p:pic>
            <p:nvPicPr>
              <p:cNvPr id="9" name="Ink 8">
                <a:extLst>
                  <a:ext uri="{FF2B5EF4-FFF2-40B4-BE49-F238E27FC236}">
                    <a16:creationId xmlns:a16="http://schemas.microsoft.com/office/drawing/2014/main" id="{83CE5EE7-1007-4932-B7DA-DD89A4E4AF78}"/>
                  </a:ext>
                </a:extLst>
              </p:cNvPr>
              <p:cNvPicPr/>
              <p:nvPr/>
            </p:nvPicPr>
            <p:blipFill>
              <a:blip r:embed="rId17"/>
              <a:stretch>
                <a:fillRect/>
              </a:stretch>
            </p:blipFill>
            <p:spPr>
              <a:xfrm>
                <a:off x="8895960" y="4258440"/>
                <a:ext cx="1210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D75763F1-6177-426F-9EC8-A821277DC10F}"/>
                  </a:ext>
                </a:extLst>
              </p14:cNvPr>
              <p14:cNvContentPartPr/>
              <p14:nvPr/>
            </p14:nvContentPartPr>
            <p14:xfrm>
              <a:off x="7965360" y="5697000"/>
              <a:ext cx="660960" cy="54000"/>
            </p14:xfrm>
          </p:contentPart>
        </mc:Choice>
        <mc:Fallback xmlns="">
          <p:pic>
            <p:nvPicPr>
              <p:cNvPr id="10" name="Ink 9">
                <a:extLst>
                  <a:ext uri="{FF2B5EF4-FFF2-40B4-BE49-F238E27FC236}">
                    <a16:creationId xmlns:a16="http://schemas.microsoft.com/office/drawing/2014/main" id="{D75763F1-6177-426F-9EC8-A821277DC10F}"/>
                  </a:ext>
                </a:extLst>
              </p:cNvPr>
              <p:cNvPicPr/>
              <p:nvPr/>
            </p:nvPicPr>
            <p:blipFill>
              <a:blip r:embed="rId19"/>
              <a:stretch>
                <a:fillRect/>
              </a:stretch>
            </p:blipFill>
            <p:spPr>
              <a:xfrm>
                <a:off x="7949520" y="5633640"/>
                <a:ext cx="692280" cy="180720"/>
              </a:xfrm>
              <a:prstGeom prst="rect">
                <a:avLst/>
              </a:prstGeom>
            </p:spPr>
          </p:pic>
        </mc:Fallback>
      </mc:AlternateContent>
    </p:spTree>
    <p:extLst>
      <p:ext uri="{BB962C8B-B14F-4D97-AF65-F5344CB8AC3E}">
        <p14:creationId xmlns:p14="http://schemas.microsoft.com/office/powerpoint/2010/main" val="1894254986"/>
      </p:ext>
    </p:extLst>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Process State</a:t>
            </a:r>
            <a:endParaRPr lang="en-US" sz="4000" dirty="0">
              <a:solidFill>
                <a:srgbClr val="FFFFFF"/>
              </a:solidFill>
            </a:endParaRP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907367" y="1885279"/>
            <a:ext cx="3974123" cy="4116276"/>
          </a:xfrm>
        </p:spPr>
        <p:txBody>
          <a:bodyPr anchor="ctr">
            <a:normAutofit/>
          </a:bodyPr>
          <a:lstStyle/>
          <a:p>
            <a:r>
              <a:rPr lang="en-US" altLang="en-US" sz="2400" dirty="0"/>
              <a:t>As a process executes, it changes </a:t>
            </a:r>
            <a:r>
              <a:rPr lang="en-US" altLang="en-US" sz="2400" b="1" dirty="0">
                <a:solidFill>
                  <a:srgbClr val="3366FF"/>
                </a:solidFill>
              </a:rPr>
              <a:t>state</a:t>
            </a:r>
          </a:p>
          <a:p>
            <a:pPr lvl="1"/>
            <a:r>
              <a:rPr lang="en-US" altLang="en-US" sz="2000" b="1" dirty="0"/>
              <a:t>new</a:t>
            </a:r>
            <a:r>
              <a:rPr lang="en-US" altLang="en-US" sz="2000" dirty="0"/>
              <a:t>:  The process is being created</a:t>
            </a:r>
          </a:p>
          <a:p>
            <a:pPr lvl="1"/>
            <a:r>
              <a:rPr lang="en-US" altLang="en-US" sz="2000" b="1" dirty="0"/>
              <a:t>running</a:t>
            </a:r>
            <a:r>
              <a:rPr lang="en-US" altLang="en-US" sz="2000" dirty="0"/>
              <a:t>:  Instructions are being executed</a:t>
            </a:r>
          </a:p>
          <a:p>
            <a:pPr lvl="1"/>
            <a:r>
              <a:rPr lang="en-US" altLang="en-US" sz="2000" b="1" dirty="0"/>
              <a:t>waiting</a:t>
            </a:r>
            <a:r>
              <a:rPr lang="en-US" altLang="en-US" sz="2000" dirty="0"/>
              <a:t>:  The process is waiting for some event to occur</a:t>
            </a:r>
          </a:p>
          <a:p>
            <a:pPr lvl="1"/>
            <a:r>
              <a:rPr lang="en-US" altLang="en-US" sz="2000" b="1" dirty="0"/>
              <a:t>ready</a:t>
            </a:r>
            <a:r>
              <a:rPr lang="en-US" altLang="en-US" sz="2000" dirty="0"/>
              <a:t>:  The process is waiting to be assigned to a processor</a:t>
            </a:r>
          </a:p>
          <a:p>
            <a:pPr lvl="1"/>
            <a:r>
              <a:rPr lang="en-US" altLang="en-US" sz="2000" b="1" dirty="0"/>
              <a:t>terminated</a:t>
            </a:r>
            <a:r>
              <a:rPr lang="en-US" altLang="en-US" sz="2000" dirty="0"/>
              <a:t>:  The process has finished execution</a:t>
            </a:r>
          </a:p>
        </p:txBody>
      </p:sp>
      <p:pic>
        <p:nvPicPr>
          <p:cNvPr id="9" name="Picture 9">
            <a:extLst>
              <a:ext uri="{FF2B5EF4-FFF2-40B4-BE49-F238E27FC236}">
                <a16:creationId xmlns:a16="http://schemas.microsoft.com/office/drawing/2014/main" id="{9B4E8C13-A55D-4BDA-A247-0BA1BC24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740" y="2260562"/>
            <a:ext cx="6600091" cy="325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7F9019-66CE-F70D-5347-707944C5F42D}"/>
                  </a:ext>
                </a:extLst>
              </p14:cNvPr>
              <p14:cNvContentPartPr/>
              <p14:nvPr/>
            </p14:nvContentPartPr>
            <p14:xfrm>
              <a:off x="767090" y="699348"/>
              <a:ext cx="762480" cy="371880"/>
            </p14:xfrm>
          </p:contentPart>
        </mc:Choice>
        <mc:Fallback xmlns="">
          <p:pic>
            <p:nvPicPr>
              <p:cNvPr id="4" name="Ink 3">
                <a:extLst>
                  <a:ext uri="{FF2B5EF4-FFF2-40B4-BE49-F238E27FC236}">
                    <a16:creationId xmlns:a16="http://schemas.microsoft.com/office/drawing/2014/main" id="{547F9019-66CE-F70D-5347-707944C5F42D}"/>
                  </a:ext>
                </a:extLst>
              </p:cNvPr>
              <p:cNvPicPr/>
              <p:nvPr/>
            </p:nvPicPr>
            <p:blipFill>
              <a:blip r:embed="rId5"/>
              <a:stretch>
                <a:fillRect/>
              </a:stretch>
            </p:blipFill>
            <p:spPr>
              <a:xfrm>
                <a:off x="758090" y="690348"/>
                <a:ext cx="780120" cy="389520"/>
              </a:xfrm>
              <a:prstGeom prst="rect">
                <a:avLst/>
              </a:prstGeom>
            </p:spPr>
          </p:pic>
        </mc:Fallback>
      </mc:AlternateContent>
    </p:spTree>
    <p:extLst>
      <p:ext uri="{BB962C8B-B14F-4D97-AF65-F5344CB8AC3E}">
        <p14:creationId xmlns:p14="http://schemas.microsoft.com/office/powerpoint/2010/main" val="745156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E9B0-ED1B-4776-80F2-A36EFEC0578D}"/>
              </a:ext>
            </a:extLst>
          </p:cNvPr>
          <p:cNvSpPr>
            <a:spLocks noGrp="1"/>
          </p:cNvSpPr>
          <p:nvPr>
            <p:ph type="title"/>
          </p:nvPr>
        </p:nvSpPr>
        <p:spPr>
          <a:xfrm>
            <a:off x="2182814" y="455614"/>
            <a:ext cx="7824787" cy="1144587"/>
          </a:xfrm>
        </p:spPr>
        <p:txBody>
          <a:bodyPr/>
          <a:lstStyle/>
          <a:p>
            <a:pPr algn="ctr">
              <a:defRPr/>
            </a:pPr>
            <a:r>
              <a:rPr lang="en-NZ" sz="4800" b="1" dirty="0"/>
              <a:t>Types of Threads</a:t>
            </a:r>
          </a:p>
        </p:txBody>
      </p:sp>
      <p:graphicFrame>
        <p:nvGraphicFramePr>
          <p:cNvPr id="5" name="Content Placeholder 4">
            <a:extLst>
              <a:ext uri="{FF2B5EF4-FFF2-40B4-BE49-F238E27FC236}">
                <a16:creationId xmlns:a16="http://schemas.microsoft.com/office/drawing/2014/main" id="{030EB5AC-7D54-47CC-B689-B18202E53EBF}"/>
              </a:ext>
            </a:extLst>
          </p:cNvPr>
          <p:cNvGraphicFramePr>
            <a:graphicFrameLocks noGrp="1"/>
          </p:cNvGraphicFramePr>
          <p:nvPr>
            <p:ph idx="4294967295"/>
          </p:nvPr>
        </p:nvGraphicFramePr>
        <p:xfrm>
          <a:off x="1097281" y="1600201"/>
          <a:ext cx="9453488" cy="2985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701" name="TextBox 2">
            <a:extLst>
              <a:ext uri="{FF2B5EF4-FFF2-40B4-BE49-F238E27FC236}">
                <a16:creationId xmlns:a16="http://schemas.microsoft.com/office/drawing/2014/main" id="{3D580043-2F42-4420-9B04-7C66277230C6}"/>
              </a:ext>
            </a:extLst>
          </p:cNvPr>
          <p:cNvSpPr txBox="1">
            <a:spLocks noChangeArrowheads="1"/>
          </p:cNvSpPr>
          <p:nvPr/>
        </p:nvSpPr>
        <p:spPr bwMode="auto">
          <a:xfrm>
            <a:off x="1519310" y="4886177"/>
            <a:ext cx="95519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dirty="0"/>
              <a:t>NOTE: we are talking about threads for </a:t>
            </a:r>
            <a:r>
              <a:rPr lang="en-US" altLang="en-US" sz="2400" i="1" dirty="0"/>
              <a:t>user</a:t>
            </a:r>
            <a:r>
              <a:rPr lang="en-US" altLang="en-US" sz="2400" dirty="0"/>
              <a:t> processes.  Both ULT &amp; KLT execute in user mode. An OS may also have threads but that is not what we are discussing here.</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4083BBF-491D-4D63-BCD4-7860984A3683}"/>
                  </a:ext>
                </a:extLst>
              </p14:cNvPr>
              <p14:cNvContentPartPr/>
              <p14:nvPr/>
            </p14:nvContentPartPr>
            <p14:xfrm>
              <a:off x="1661040" y="5143320"/>
              <a:ext cx="875520" cy="36360"/>
            </p14:xfrm>
          </p:contentPart>
        </mc:Choice>
        <mc:Fallback xmlns="">
          <p:pic>
            <p:nvPicPr>
              <p:cNvPr id="3" name="Ink 2">
                <a:extLst>
                  <a:ext uri="{FF2B5EF4-FFF2-40B4-BE49-F238E27FC236}">
                    <a16:creationId xmlns:a16="http://schemas.microsoft.com/office/drawing/2014/main" id="{24083BBF-491D-4D63-BCD4-7860984A3683}"/>
                  </a:ext>
                </a:extLst>
              </p:cNvPr>
              <p:cNvPicPr/>
              <p:nvPr/>
            </p:nvPicPr>
            <p:blipFill>
              <a:blip r:embed="rId9"/>
              <a:stretch>
                <a:fillRect/>
              </a:stretch>
            </p:blipFill>
            <p:spPr>
              <a:xfrm>
                <a:off x="1645200" y="5079960"/>
                <a:ext cx="906840" cy="163080"/>
              </a:xfrm>
              <a:prstGeom prst="rect">
                <a:avLst/>
              </a:prstGeom>
            </p:spPr>
          </p:pic>
        </mc:Fallback>
      </mc:AlternateContent>
    </p:spTree>
    <p:extLst>
      <p:ext uri="{BB962C8B-B14F-4D97-AF65-F5344CB8AC3E}">
        <p14:creationId xmlns:p14="http://schemas.microsoft.com/office/powerpoint/2010/main" val="6401171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6E66-953F-48FA-B8F6-4693DEDB6751}"/>
              </a:ext>
            </a:extLst>
          </p:cNvPr>
          <p:cNvSpPr>
            <a:spLocks noGrp="1"/>
          </p:cNvSpPr>
          <p:nvPr>
            <p:ph type="title" idx="4294967295"/>
          </p:nvPr>
        </p:nvSpPr>
        <p:spPr>
          <a:xfrm>
            <a:off x="1524000" y="381000"/>
            <a:ext cx="8610600" cy="1143000"/>
          </a:xfrm>
        </p:spPr>
        <p:txBody>
          <a:bodyPr/>
          <a:lstStyle/>
          <a:p>
            <a:pPr>
              <a:defRPr/>
            </a:pPr>
            <a:r>
              <a:rPr lang="en-US" b="1" dirty="0">
                <a:solidFill>
                  <a:schemeClr val="accent5">
                    <a:lumMod val="50000"/>
                  </a:schemeClr>
                </a:solidFill>
              </a:rPr>
              <a:t>User-Level Threads (ULTs)</a:t>
            </a:r>
          </a:p>
        </p:txBody>
      </p:sp>
      <p:sp>
        <p:nvSpPr>
          <p:cNvPr id="30723" name="Content Placeholder 2">
            <a:extLst>
              <a:ext uri="{FF2B5EF4-FFF2-40B4-BE49-F238E27FC236}">
                <a16:creationId xmlns:a16="http://schemas.microsoft.com/office/drawing/2014/main" id="{C82962F5-62A9-45D7-AA51-A6230E0CAECE}"/>
              </a:ext>
            </a:extLst>
          </p:cNvPr>
          <p:cNvSpPr>
            <a:spLocks noGrp="1"/>
          </p:cNvSpPr>
          <p:nvPr>
            <p:ph idx="4294967295"/>
          </p:nvPr>
        </p:nvSpPr>
        <p:spPr>
          <a:xfrm>
            <a:off x="1265237" y="2067950"/>
            <a:ext cx="4373563" cy="3474721"/>
          </a:xfrm>
        </p:spPr>
        <p:txBody>
          <a:bodyPr>
            <a:normAutofit/>
          </a:bodyPr>
          <a:lstStyle/>
          <a:p>
            <a:pPr eaLnBrk="1" hangingPunct="1"/>
            <a:r>
              <a:rPr lang="en-US" altLang="en-US" dirty="0"/>
              <a:t>Thread management is done by the application</a:t>
            </a:r>
          </a:p>
          <a:p>
            <a:pPr eaLnBrk="1" hangingPunct="1"/>
            <a:r>
              <a:rPr lang="en-US" altLang="en-US" dirty="0"/>
              <a:t>The kernel is not aware of the existence of threads</a:t>
            </a:r>
          </a:p>
          <a:p>
            <a:pPr eaLnBrk="1" hangingPunct="1"/>
            <a:r>
              <a:rPr lang="en-US" altLang="en-US" dirty="0"/>
              <a:t>Not the kind we’ve discussed so far. </a:t>
            </a:r>
          </a:p>
        </p:txBody>
      </p:sp>
      <p:pic>
        <p:nvPicPr>
          <p:cNvPr id="30724" name="Picture 3">
            <a:extLst>
              <a:ext uri="{FF2B5EF4-FFF2-40B4-BE49-F238E27FC236}">
                <a16:creationId xmlns:a16="http://schemas.microsoft.com/office/drawing/2014/main" id="{2E0A86B9-308D-4527-94E0-6D332198D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1" y="1828800"/>
            <a:ext cx="43735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77034"/>
      </p:ext>
    </p:extLst>
  </p:cSld>
  <p:clrMapOvr>
    <a:masterClrMapping/>
  </p:clrMapOvr>
  <p:transition spd="slow">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DCE3-A58F-491A-96F2-55D62C3CB040}"/>
              </a:ext>
            </a:extLst>
          </p:cNvPr>
          <p:cNvSpPr>
            <a:spLocks noGrp="1"/>
          </p:cNvSpPr>
          <p:nvPr>
            <p:ph type="title"/>
          </p:nvPr>
        </p:nvSpPr>
        <p:spPr>
          <a:xfrm>
            <a:off x="2182813" y="456253"/>
            <a:ext cx="7824788" cy="991548"/>
          </a:xfrm>
        </p:spPr>
        <p:txBody>
          <a:bodyPr/>
          <a:lstStyle/>
          <a:p>
            <a:pPr algn="ctr">
              <a:defRPr/>
            </a:pPr>
            <a:r>
              <a:rPr lang="en-US" b="1" dirty="0">
                <a:ln>
                  <a:solidFill>
                    <a:schemeClr val="accent6">
                      <a:lumMod val="75000"/>
                    </a:schemeClr>
                  </a:solidFill>
                </a:ln>
                <a:solidFill>
                  <a:schemeClr val="accent6">
                    <a:lumMod val="50000"/>
                  </a:schemeClr>
                </a:solidFill>
              </a:rPr>
              <a:t>  </a:t>
            </a:r>
            <a:r>
              <a:rPr lang="en-US" b="1" dirty="0">
                <a:ln>
                  <a:solidFill>
                    <a:schemeClr val="accent6">
                      <a:lumMod val="75000"/>
                    </a:schemeClr>
                  </a:solidFill>
                </a:ln>
                <a:solidFill>
                  <a:schemeClr val="accent1">
                    <a:lumMod val="75000"/>
                  </a:schemeClr>
                </a:solidFill>
              </a:rPr>
              <a:t>Advantages of ULTs</a:t>
            </a:r>
          </a:p>
        </p:txBody>
      </p:sp>
      <p:graphicFrame>
        <p:nvGraphicFramePr>
          <p:cNvPr id="7" name="Content Placeholder 6">
            <a:extLst>
              <a:ext uri="{FF2B5EF4-FFF2-40B4-BE49-F238E27FC236}">
                <a16:creationId xmlns:a16="http://schemas.microsoft.com/office/drawing/2014/main" id="{C1D60F00-8F73-449D-BEE1-F470B9D86044}"/>
              </a:ext>
            </a:extLst>
          </p:cNvPr>
          <p:cNvGraphicFramePr>
            <a:graphicFrameLocks noGrp="1"/>
          </p:cNvGraphicFramePr>
          <p:nvPr>
            <p:ph idx="4294967295"/>
          </p:nvPr>
        </p:nvGraphicFramePr>
        <p:xfrm>
          <a:off x="1828800" y="1905000"/>
          <a:ext cx="7620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772" name="Picture 12">
            <a:extLst>
              <a:ext uri="{FF2B5EF4-FFF2-40B4-BE49-F238E27FC236}">
                <a16:creationId xmlns:a16="http://schemas.microsoft.com/office/drawing/2014/main" id="{5166F6E2-9D33-4AE4-B77F-AAAD6CFE7C8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86800" y="4876801"/>
            <a:ext cx="1595438"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30833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3A7FA-5028-49AD-837F-F106BE5E7D87}"/>
              </a:ext>
            </a:extLst>
          </p:cNvPr>
          <p:cNvSpPr>
            <a:spLocks noGrp="1"/>
          </p:cNvSpPr>
          <p:nvPr>
            <p:ph type="title"/>
          </p:nvPr>
        </p:nvSpPr>
        <p:spPr>
          <a:xfrm>
            <a:off x="1828800" y="533400"/>
            <a:ext cx="7824788" cy="1068388"/>
          </a:xfrm>
        </p:spPr>
        <p:txBody>
          <a:bodyPr/>
          <a:lstStyle/>
          <a:p>
            <a:pPr>
              <a:defRPr/>
            </a:pPr>
            <a:r>
              <a:rPr lang="en-US" b="1" dirty="0">
                <a:solidFill>
                  <a:schemeClr val="accent6">
                    <a:lumMod val="50000"/>
                  </a:schemeClr>
                </a:solidFill>
              </a:rPr>
              <a:t>Disadvantages of ULTs</a:t>
            </a:r>
          </a:p>
        </p:txBody>
      </p:sp>
      <p:sp>
        <p:nvSpPr>
          <p:cNvPr id="3" name="Content Placeholder 2">
            <a:extLst>
              <a:ext uri="{FF2B5EF4-FFF2-40B4-BE49-F238E27FC236}">
                <a16:creationId xmlns:a16="http://schemas.microsoft.com/office/drawing/2014/main" id="{7D5CFFE0-078F-4541-A39D-C94540B94F37}"/>
              </a:ext>
            </a:extLst>
          </p:cNvPr>
          <p:cNvSpPr>
            <a:spLocks noGrp="1"/>
          </p:cNvSpPr>
          <p:nvPr>
            <p:ph idx="4294967295"/>
          </p:nvPr>
        </p:nvSpPr>
        <p:spPr>
          <a:xfrm>
            <a:off x="1981200" y="2209800"/>
            <a:ext cx="8229600" cy="3733800"/>
          </a:xfrm>
        </p:spPr>
        <p:txBody>
          <a:bodyPr/>
          <a:lstStyle/>
          <a:p>
            <a:pPr eaLnBrk="1" hangingPunct="1"/>
            <a:r>
              <a:rPr lang="en-US" altLang="en-US" sz="3000"/>
              <a:t>In a typical OS many system calls are blocking </a:t>
            </a:r>
          </a:p>
          <a:p>
            <a:pPr lvl="2" eaLnBrk="1" hangingPunct="1">
              <a:buSzPct val="100000"/>
              <a:buFont typeface="Wingdings" panose="05000000000000000000" pitchFamily="2" charset="2"/>
              <a:buChar char="§"/>
            </a:pPr>
            <a:r>
              <a:rPr lang="en-US" altLang="en-US" sz="3000"/>
              <a:t>as a result, when a ULT executes a system call, not only is that thread blocked, but all of the threads within the process are blocked</a:t>
            </a:r>
          </a:p>
          <a:p>
            <a:pPr eaLnBrk="1" hangingPunct="1"/>
            <a:r>
              <a:rPr lang="en-US" altLang="en-US" sz="3000"/>
              <a:t>In a pure ULT strategy, a multithreaded application cannot take advantage of multiprocessing</a:t>
            </a:r>
          </a:p>
        </p:txBody>
      </p:sp>
      <p:pic>
        <p:nvPicPr>
          <p:cNvPr id="33796" name="Picture 9">
            <a:extLst>
              <a:ext uri="{FF2B5EF4-FFF2-40B4-BE49-F238E27FC236}">
                <a16:creationId xmlns:a16="http://schemas.microsoft.com/office/drawing/2014/main" id="{F1FFEF57-F2D4-44D1-BE9D-38D3B092EF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5410200"/>
            <a:ext cx="10668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366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75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4B8D1-5009-4DA2-BDE5-8AA4300950B0}"/>
              </a:ext>
            </a:extLst>
          </p:cNvPr>
          <p:cNvSpPr>
            <a:spLocks noGrp="1"/>
          </p:cNvSpPr>
          <p:nvPr>
            <p:ph type="title" idx="4294967295"/>
          </p:nvPr>
        </p:nvSpPr>
        <p:spPr>
          <a:xfrm>
            <a:off x="1371600" y="381000"/>
            <a:ext cx="8991600" cy="1143000"/>
          </a:xfrm>
        </p:spPr>
        <p:txBody>
          <a:bodyPr/>
          <a:lstStyle/>
          <a:p>
            <a:pPr>
              <a:defRPr/>
            </a:pPr>
            <a:r>
              <a:rPr lang="en-US" sz="5000" b="1" dirty="0">
                <a:solidFill>
                  <a:schemeClr val="accent5">
                    <a:lumMod val="50000"/>
                  </a:schemeClr>
                </a:solidFill>
              </a:rPr>
              <a:t>Kernel-Level Threads (KLTs)</a:t>
            </a:r>
          </a:p>
        </p:txBody>
      </p:sp>
      <p:sp>
        <p:nvSpPr>
          <p:cNvPr id="35843" name="Content Placeholder 2">
            <a:extLst>
              <a:ext uri="{FF2B5EF4-FFF2-40B4-BE49-F238E27FC236}">
                <a16:creationId xmlns:a16="http://schemas.microsoft.com/office/drawing/2014/main" id="{041DF9DE-2102-452F-8698-85A82DD891BA}"/>
              </a:ext>
            </a:extLst>
          </p:cNvPr>
          <p:cNvSpPr>
            <a:spLocks noGrp="1"/>
          </p:cNvSpPr>
          <p:nvPr>
            <p:ph idx="4294967295"/>
          </p:nvPr>
        </p:nvSpPr>
        <p:spPr>
          <a:xfrm>
            <a:off x="6096000" y="1909103"/>
            <a:ext cx="4343400" cy="3858651"/>
          </a:xfrm>
        </p:spPr>
        <p:txBody>
          <a:bodyPr/>
          <a:lstStyle/>
          <a:p>
            <a:pPr marL="342900" lvl="1" indent="-342900">
              <a:buFont typeface="Wingdings" panose="05000000000000000000" pitchFamily="2" charset="2"/>
              <a:buChar char="u"/>
            </a:pPr>
            <a:r>
              <a:rPr lang="en-US" altLang="en-US" sz="3000" dirty="0"/>
              <a:t>Thread management is done by the kernel (could call them K</a:t>
            </a:r>
            <a:r>
              <a:rPr lang="en-US" altLang="en-US" sz="3000" i="1" dirty="0"/>
              <a:t>M</a:t>
            </a:r>
            <a:r>
              <a:rPr lang="en-US" altLang="en-US" sz="3000" dirty="0"/>
              <a:t>T)</a:t>
            </a:r>
          </a:p>
          <a:p>
            <a:pPr marL="908050" lvl="3" indent="-342900">
              <a:buFont typeface="Wingdings" panose="05000000000000000000" pitchFamily="2" charset="2"/>
              <a:buChar char="u"/>
            </a:pPr>
            <a:r>
              <a:rPr lang="en-US" altLang="en-US" sz="2600" dirty="0"/>
              <a:t>no thread management is done by the application</a:t>
            </a:r>
          </a:p>
          <a:p>
            <a:pPr lvl="2" eaLnBrk="1" hangingPunct="1">
              <a:buFont typeface="Wingdings" panose="05000000000000000000" pitchFamily="2" charset="2"/>
              <a:buChar char="u"/>
            </a:pPr>
            <a:r>
              <a:rPr lang="en-US" altLang="en-US" sz="2600" dirty="0"/>
              <a:t>Windows is an example of this approach</a:t>
            </a:r>
          </a:p>
          <a:p>
            <a:pPr eaLnBrk="1" hangingPunct="1"/>
            <a:endParaRPr lang="en-US" altLang="en-US" dirty="0"/>
          </a:p>
        </p:txBody>
      </p:sp>
      <p:pic>
        <p:nvPicPr>
          <p:cNvPr id="35844" name="Content Placeholder 3" descr="Fig4_6b.gif">
            <a:extLst>
              <a:ext uri="{FF2B5EF4-FFF2-40B4-BE49-F238E27FC236}">
                <a16:creationId xmlns:a16="http://schemas.microsoft.com/office/drawing/2014/main" id="{63825ED9-676E-466A-B5F8-65802CE09B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02434"/>
            <a:ext cx="3352800"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47180"/>
      </p:ext>
    </p:extLst>
  </p:cSld>
  <p:clrMapOvr>
    <a:masterClrMapping/>
  </p:clrMapOvr>
  <p:transition spd="slow">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8FDF-7245-4A48-BBC9-5D6BFD8ED691}"/>
              </a:ext>
            </a:extLst>
          </p:cNvPr>
          <p:cNvSpPr>
            <a:spLocks noGrp="1"/>
          </p:cNvSpPr>
          <p:nvPr>
            <p:ph type="title"/>
          </p:nvPr>
        </p:nvSpPr>
        <p:spPr/>
        <p:txBody>
          <a:bodyPr/>
          <a:lstStyle/>
          <a:p>
            <a:pPr>
              <a:defRPr/>
            </a:pPr>
            <a:r>
              <a:rPr lang="en-NZ" b="1" dirty="0">
                <a:solidFill>
                  <a:schemeClr val="accent1">
                    <a:lumMod val="50000"/>
                  </a:schemeClr>
                </a:solidFill>
              </a:rPr>
              <a:t>Advantages of KLTs</a:t>
            </a:r>
          </a:p>
        </p:txBody>
      </p:sp>
      <p:sp>
        <p:nvSpPr>
          <p:cNvPr id="3" name="Content Placeholder 2">
            <a:extLst>
              <a:ext uri="{FF2B5EF4-FFF2-40B4-BE49-F238E27FC236}">
                <a16:creationId xmlns:a16="http://schemas.microsoft.com/office/drawing/2014/main" id="{19FB304C-62EE-497A-B9D6-C0BAFA8C22E5}"/>
              </a:ext>
            </a:extLst>
          </p:cNvPr>
          <p:cNvSpPr>
            <a:spLocks noGrp="1"/>
          </p:cNvSpPr>
          <p:nvPr>
            <p:ph idx="4294967295"/>
          </p:nvPr>
        </p:nvSpPr>
        <p:spPr>
          <a:xfrm>
            <a:off x="2133600" y="2286001"/>
            <a:ext cx="8077200" cy="3840163"/>
          </a:xfrm>
        </p:spPr>
        <p:txBody>
          <a:bodyPr/>
          <a:lstStyle/>
          <a:p>
            <a:pPr eaLnBrk="1" hangingPunct="1">
              <a:defRPr/>
            </a:pPr>
            <a:r>
              <a:rPr lang="en-NZ" dirty="0"/>
              <a:t>The kernel can simultaneously schedule multiple threads from the same process on multiple processors </a:t>
            </a:r>
          </a:p>
          <a:p>
            <a:pPr eaLnBrk="1" hangingPunct="1">
              <a:defRPr/>
            </a:pPr>
            <a:r>
              <a:rPr lang="en-NZ" dirty="0"/>
              <a:t>If one thread in a process is blocked, the kernel can schedule another thread of the same process</a:t>
            </a:r>
          </a:p>
          <a:p>
            <a:pPr marL="0" indent="0">
              <a:buNone/>
              <a:defRPr/>
            </a:pPr>
            <a:endParaRPr lang="en-NZ" dirty="0"/>
          </a:p>
          <a:p>
            <a:pPr eaLnBrk="1" hangingPunct="1">
              <a:defRPr/>
            </a:pPr>
            <a:endParaRPr lang="en-NZ" dirty="0"/>
          </a:p>
        </p:txBody>
      </p:sp>
      <p:pic>
        <p:nvPicPr>
          <p:cNvPr id="36868" name="Picture 9">
            <a:extLst>
              <a:ext uri="{FF2B5EF4-FFF2-40B4-BE49-F238E27FC236}">
                <a16:creationId xmlns:a16="http://schemas.microsoft.com/office/drawing/2014/main" id="{BD0D0D6D-A7F9-4946-8EF4-C3CC51EA4E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791239">
            <a:off x="8658225" y="5011738"/>
            <a:ext cx="132238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594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1005-360F-4047-B8A8-7E9A31D3C597}"/>
              </a:ext>
            </a:extLst>
          </p:cNvPr>
          <p:cNvSpPr>
            <a:spLocks noGrp="1"/>
          </p:cNvSpPr>
          <p:nvPr>
            <p:ph type="title" idx="4294967295"/>
          </p:nvPr>
        </p:nvSpPr>
        <p:spPr>
          <a:xfrm>
            <a:off x="838200" y="457200"/>
            <a:ext cx="8686800" cy="1143000"/>
          </a:xfrm>
        </p:spPr>
        <p:txBody>
          <a:bodyPr/>
          <a:lstStyle/>
          <a:p>
            <a:pPr>
              <a:defRPr/>
            </a:pPr>
            <a:r>
              <a:rPr lang="en-NZ" b="1" dirty="0">
                <a:solidFill>
                  <a:schemeClr val="accent1">
                    <a:lumMod val="50000"/>
                  </a:schemeClr>
                </a:solidFill>
              </a:rPr>
              <a:t>Disadvantage of KLTs</a:t>
            </a:r>
          </a:p>
        </p:txBody>
      </p:sp>
      <p:sp>
        <p:nvSpPr>
          <p:cNvPr id="3" name="Content Placeholder 2">
            <a:extLst>
              <a:ext uri="{FF2B5EF4-FFF2-40B4-BE49-F238E27FC236}">
                <a16:creationId xmlns:a16="http://schemas.microsoft.com/office/drawing/2014/main" id="{BBFDD1FF-3101-412C-85F1-D4D5956691B6}"/>
              </a:ext>
            </a:extLst>
          </p:cNvPr>
          <p:cNvSpPr>
            <a:spLocks noGrp="1"/>
          </p:cNvSpPr>
          <p:nvPr>
            <p:ph idx="4294967295"/>
          </p:nvPr>
        </p:nvSpPr>
        <p:spPr>
          <a:xfrm>
            <a:off x="2819400" y="1752601"/>
            <a:ext cx="6197600" cy="3840163"/>
          </a:xfrm>
        </p:spPr>
        <p:txBody>
          <a:bodyPr rtlCol="0">
            <a:normAutofit/>
          </a:bodyPr>
          <a:lstStyle/>
          <a:p>
            <a:pPr marL="0" indent="0">
              <a:buClr>
                <a:schemeClr val="accent1">
                  <a:lumMod val="50000"/>
                </a:schemeClr>
              </a:buClr>
              <a:buSzPct val="105000"/>
              <a:buNone/>
              <a:defRPr/>
            </a:pPr>
            <a:r>
              <a:rPr lang="en-NZ" b="1" dirty="0">
                <a:solidFill>
                  <a:schemeClr val="tx1">
                    <a:lumMod val="85000"/>
                    <a:lumOff val="15000"/>
                  </a:schemeClr>
                </a:solidFill>
              </a:rPr>
              <a:t>The transfer of control from one thread to another within the same process requires a mode switch to the kernel</a:t>
            </a:r>
          </a:p>
        </p:txBody>
      </p:sp>
      <p:pic>
        <p:nvPicPr>
          <p:cNvPr id="37894" name="Picture 8">
            <a:extLst>
              <a:ext uri="{FF2B5EF4-FFF2-40B4-BE49-F238E27FC236}">
                <a16:creationId xmlns:a16="http://schemas.microsoft.com/office/drawing/2014/main" id="{808B4267-097B-4701-AE4A-8B9CE19A1A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6401" y="5410200"/>
            <a:ext cx="1019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4600708"/>
      </p:ext>
    </p:extLst>
  </p:cSld>
  <p:clrMapOvr>
    <a:masterClrMapping/>
  </p:clrMapOvr>
  <p:transition spd="slow">
    <p:dissolv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ABC9-5C4E-4326-9DBF-D38E04582F0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000" kern="1200">
                <a:solidFill>
                  <a:schemeClr val="tx1"/>
                </a:solidFill>
                <a:latin typeface="+mj-lt"/>
                <a:ea typeface="+mj-ea"/>
                <a:cs typeface="+mj-cs"/>
              </a:rPr>
              <a:t>Comparison of ULT and KLT level threads</a:t>
            </a:r>
          </a:p>
        </p:txBody>
      </p:sp>
      <p:sp>
        <p:nvSpPr>
          <p:cNvPr id="9" name="Rectangle 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76D0ABC8-0334-4E80-B871-FEA16F7BACD3}"/>
              </a:ext>
            </a:extLst>
          </p:cNvPr>
          <p:cNvGraphicFramePr>
            <a:graphicFrameLocks noGrp="1"/>
          </p:cNvGraphicFramePr>
          <p:nvPr>
            <p:ph idx="1"/>
          </p:nvPr>
        </p:nvGraphicFramePr>
        <p:xfrm>
          <a:off x="838200" y="1248064"/>
          <a:ext cx="10515600" cy="5349240"/>
        </p:xfrm>
        <a:graphic>
          <a:graphicData uri="http://schemas.openxmlformats.org/drawingml/2006/table">
            <a:tbl>
              <a:tblPr firstRow="1" bandRow="1">
                <a:solidFill>
                  <a:srgbClr val="F2F2F2">
                    <a:alpha val="45098"/>
                  </a:srgbClr>
                </a:solidFill>
              </a:tblPr>
              <a:tblGrid>
                <a:gridCol w="5257800">
                  <a:extLst>
                    <a:ext uri="{9D8B030D-6E8A-4147-A177-3AD203B41FA5}">
                      <a16:colId xmlns:a16="http://schemas.microsoft.com/office/drawing/2014/main" val="2784256410"/>
                    </a:ext>
                  </a:extLst>
                </a:gridCol>
                <a:gridCol w="5257800">
                  <a:extLst>
                    <a:ext uri="{9D8B030D-6E8A-4147-A177-3AD203B41FA5}">
                      <a16:colId xmlns:a16="http://schemas.microsoft.com/office/drawing/2014/main" val="2435347334"/>
                    </a:ext>
                  </a:extLst>
                </a:gridCol>
              </a:tblGrid>
              <a:tr h="446556">
                <a:tc>
                  <a:txBody>
                    <a:bodyPr/>
                    <a:lstStyle/>
                    <a:p>
                      <a:pPr algn="l" fontAlgn="base"/>
                      <a:r>
                        <a:rPr lang="en-US" sz="2400" b="0" cap="none" spc="0" dirty="0">
                          <a:solidFill>
                            <a:schemeClr val="bg1"/>
                          </a:solidFill>
                          <a:effectLst/>
                        </a:rPr>
                        <a:t>User level thread</a:t>
                      </a:r>
                    </a:p>
                  </a:txBody>
                  <a:tcPr marT="91440" anchor="ctr">
                    <a:lnL w="12700" cmpd="sng">
                      <a:noFill/>
                    </a:lnL>
                    <a:lnR w="12700" cmpd="sng">
                      <a:noFill/>
                    </a:lnR>
                    <a:lnT w="19050" cap="flat" cmpd="sng" algn="ctr">
                      <a:noFill/>
                      <a:prstDash val="solid"/>
                    </a:lnT>
                    <a:lnB w="38100" cmpd="sng">
                      <a:noFill/>
                    </a:lnB>
                    <a:solidFill>
                      <a:schemeClr val="tx1"/>
                    </a:solidFill>
                  </a:tcPr>
                </a:tc>
                <a:tc>
                  <a:txBody>
                    <a:bodyPr/>
                    <a:lstStyle/>
                    <a:p>
                      <a:pPr algn="l" fontAlgn="base"/>
                      <a:r>
                        <a:rPr lang="en-US" sz="2400" b="0" cap="none" spc="0">
                          <a:solidFill>
                            <a:schemeClr val="bg1"/>
                          </a:solidFill>
                          <a:effectLst/>
                        </a:rPr>
                        <a:t>Kernel level thread</a:t>
                      </a:r>
                    </a:p>
                  </a:txBody>
                  <a:tcPr marT="9144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3365896994"/>
                  </a:ext>
                </a:extLst>
              </a:tr>
              <a:tr h="512484">
                <a:tc>
                  <a:txBody>
                    <a:bodyPr/>
                    <a:lstStyle/>
                    <a:p>
                      <a:pPr algn="l" fontAlgn="base"/>
                      <a:r>
                        <a:rPr lang="en-US" sz="2000" b="0" cap="none" spc="0" dirty="0">
                          <a:solidFill>
                            <a:schemeClr val="tx1"/>
                          </a:solidFill>
                          <a:effectLst/>
                        </a:rPr>
                        <a:t>User thread are implemented by users.</a:t>
                      </a:r>
                    </a:p>
                  </a:txBody>
                  <a:tcPr marL="95250" marR="95250" marT="91440" marB="13335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l" fontAlgn="base"/>
                      <a:r>
                        <a:rPr lang="en-US" sz="2000" b="0" cap="none" spc="0">
                          <a:solidFill>
                            <a:schemeClr val="tx1"/>
                          </a:solidFill>
                          <a:effectLst/>
                        </a:rPr>
                        <a:t>kernel threads are implemented by OS.</a:t>
                      </a:r>
                    </a:p>
                  </a:txBody>
                  <a:tcPr marL="95250" marR="95250" marT="91440" marB="133350"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4133439771"/>
                  </a:ext>
                </a:extLst>
              </a:tr>
              <a:tr h="512484">
                <a:tc>
                  <a:txBody>
                    <a:bodyPr/>
                    <a:lstStyle/>
                    <a:p>
                      <a:pPr algn="l" fontAlgn="base"/>
                      <a:r>
                        <a:rPr lang="en-US" sz="2000" b="0" cap="none" spc="0" dirty="0">
                          <a:solidFill>
                            <a:schemeClr val="tx1"/>
                          </a:solidFill>
                          <a:effectLst/>
                        </a:rPr>
                        <a:t>OS doesn’t recognized user level threads.</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ase"/>
                      <a:r>
                        <a:rPr lang="en-US" sz="2000" b="0" cap="none" spc="0">
                          <a:solidFill>
                            <a:schemeClr val="tx1"/>
                          </a:solidFill>
                          <a:effectLst/>
                        </a:rPr>
                        <a:t>Kernel threads are recognized by OS.</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88314131"/>
                  </a:ext>
                </a:extLst>
              </a:tr>
              <a:tr h="512484">
                <a:tc>
                  <a:txBody>
                    <a:bodyPr/>
                    <a:lstStyle/>
                    <a:p>
                      <a:pPr algn="l" fontAlgn="base"/>
                      <a:r>
                        <a:rPr lang="en-US" sz="2000" b="0" cap="none" spc="0" dirty="0">
                          <a:solidFill>
                            <a:schemeClr val="tx1"/>
                          </a:solidFill>
                          <a:effectLst/>
                        </a:rPr>
                        <a:t>Implementation of User threads is easy.</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ase"/>
                      <a:r>
                        <a:rPr lang="en-US" sz="2000" b="0" cap="none" spc="0">
                          <a:solidFill>
                            <a:schemeClr val="tx1"/>
                          </a:solidFill>
                          <a:effectLst/>
                        </a:rPr>
                        <a:t>Implementation of Kernel thread is complicated.</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516105468"/>
                  </a:ext>
                </a:extLst>
              </a:tr>
              <a:tr h="512484">
                <a:tc>
                  <a:txBody>
                    <a:bodyPr/>
                    <a:lstStyle/>
                    <a:p>
                      <a:pPr algn="l" fontAlgn="base"/>
                      <a:r>
                        <a:rPr lang="en-US" sz="2000" b="0" cap="none" spc="0" dirty="0">
                          <a:solidFill>
                            <a:schemeClr val="tx1"/>
                          </a:solidFill>
                          <a:effectLst/>
                        </a:rPr>
                        <a:t>Context switch time is less.</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ase"/>
                      <a:r>
                        <a:rPr lang="en-US" sz="2000" b="0" cap="none" spc="0">
                          <a:solidFill>
                            <a:schemeClr val="tx1"/>
                          </a:solidFill>
                          <a:effectLst/>
                        </a:rPr>
                        <a:t>Context switch time is more.</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500680981"/>
                  </a:ext>
                </a:extLst>
              </a:tr>
              <a:tr h="512484">
                <a:tc>
                  <a:txBody>
                    <a:bodyPr/>
                    <a:lstStyle/>
                    <a:p>
                      <a:pPr algn="l" fontAlgn="base"/>
                      <a:r>
                        <a:rPr lang="en-US" sz="2000" b="0" cap="none" spc="0" dirty="0">
                          <a:solidFill>
                            <a:schemeClr val="tx1"/>
                          </a:solidFill>
                          <a:effectLst/>
                        </a:rPr>
                        <a:t>Context switch requires no hardware support.</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ase"/>
                      <a:r>
                        <a:rPr lang="en-US" sz="2000" b="0" cap="none" spc="0">
                          <a:solidFill>
                            <a:schemeClr val="tx1"/>
                          </a:solidFill>
                          <a:effectLst/>
                        </a:rPr>
                        <a:t>Hardware support is needed.</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186634895"/>
                  </a:ext>
                </a:extLst>
              </a:tr>
              <a:tr h="723456">
                <a:tc>
                  <a:txBody>
                    <a:bodyPr/>
                    <a:lstStyle/>
                    <a:p>
                      <a:pPr algn="l" fontAlgn="base"/>
                      <a:r>
                        <a:rPr lang="en-US" sz="2000" b="0" cap="none" spc="0" dirty="0">
                          <a:solidFill>
                            <a:schemeClr val="tx1"/>
                          </a:solidFill>
                          <a:effectLst/>
                        </a:rPr>
                        <a:t>If one user level thread perform blocking operation then entire process will be blocked.</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ase"/>
                      <a:r>
                        <a:rPr lang="en-US" sz="2000" b="0" cap="none" spc="0">
                          <a:solidFill>
                            <a:schemeClr val="tx1"/>
                          </a:solidFill>
                          <a:effectLst/>
                        </a:rPr>
                        <a:t>If one kernel thread perform blocking operation then another thread can continue execution.</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771658077"/>
                  </a:ext>
                </a:extLst>
              </a:tr>
              <a:tr h="512484">
                <a:tc>
                  <a:txBody>
                    <a:bodyPr/>
                    <a:lstStyle/>
                    <a:p>
                      <a:pPr algn="l" fontAlgn="base"/>
                      <a:r>
                        <a:rPr lang="en-US" sz="2000" b="0" cap="none" spc="0" dirty="0">
                          <a:solidFill>
                            <a:schemeClr val="tx1"/>
                          </a:solidFill>
                          <a:effectLst/>
                        </a:rPr>
                        <a:t>User level threads are designed as dependent threads.</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l" fontAlgn="base"/>
                      <a:r>
                        <a:rPr lang="en-US" sz="2000" b="0" cap="none" spc="0">
                          <a:solidFill>
                            <a:schemeClr val="tx1"/>
                          </a:solidFill>
                          <a:effectLst/>
                        </a:rPr>
                        <a:t>Kernel level threads are designed as independent threads.</a:t>
                      </a:r>
                    </a:p>
                  </a:txBody>
                  <a:tcPr marL="95250" marR="95250" marT="91440" marB="133350"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1818235049"/>
                  </a:ext>
                </a:extLst>
              </a:tr>
              <a:tr h="512484">
                <a:tc>
                  <a:txBody>
                    <a:bodyPr/>
                    <a:lstStyle/>
                    <a:p>
                      <a:pPr algn="l" fontAlgn="base"/>
                      <a:r>
                        <a:rPr lang="en-US" sz="2000" b="0" cap="none" spc="0" dirty="0">
                          <a:solidFill>
                            <a:schemeClr val="tx1"/>
                          </a:solidFill>
                          <a:effectLst/>
                        </a:rPr>
                        <a:t>Example : Java thread, POSIX threads.</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l" fontAlgn="base"/>
                      <a:r>
                        <a:rPr lang="en-US" sz="2000" b="0" cap="none" spc="0" dirty="0">
                          <a:solidFill>
                            <a:schemeClr val="tx1"/>
                          </a:solidFill>
                          <a:effectLst/>
                        </a:rPr>
                        <a:t>Example : Window Solaris.</a:t>
                      </a:r>
                    </a:p>
                  </a:txBody>
                  <a:tcPr marL="95250" marR="95250" marT="91440" marB="133350"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396861145"/>
                  </a:ext>
                </a:extLst>
              </a:tr>
            </a:tbl>
          </a:graphicData>
        </a:graphic>
      </p:graphicFrame>
    </p:spTree>
    <p:extLst>
      <p:ext uri="{BB962C8B-B14F-4D97-AF65-F5344CB8AC3E}">
        <p14:creationId xmlns:p14="http://schemas.microsoft.com/office/powerpoint/2010/main" val="3606079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A507-9813-4BC6-906B-93F9ABEF8E2C}"/>
              </a:ext>
            </a:extLst>
          </p:cNvPr>
          <p:cNvSpPr>
            <a:spLocks noGrp="1"/>
          </p:cNvSpPr>
          <p:nvPr>
            <p:ph type="title" idx="4294967295"/>
          </p:nvPr>
        </p:nvSpPr>
        <p:spPr>
          <a:xfrm>
            <a:off x="1524000" y="381000"/>
            <a:ext cx="8229600" cy="1143000"/>
          </a:xfrm>
        </p:spPr>
        <p:txBody>
          <a:bodyPr/>
          <a:lstStyle/>
          <a:p>
            <a:pPr>
              <a:defRPr/>
            </a:pPr>
            <a:r>
              <a:rPr lang="en-US" sz="5000" b="1" dirty="0">
                <a:solidFill>
                  <a:schemeClr val="accent5">
                    <a:lumMod val="50000"/>
                  </a:schemeClr>
                </a:solidFill>
              </a:rPr>
              <a:t>Combined Approaches</a:t>
            </a:r>
          </a:p>
        </p:txBody>
      </p:sp>
      <p:sp>
        <p:nvSpPr>
          <p:cNvPr id="3" name="Content Placeholder 2">
            <a:extLst>
              <a:ext uri="{FF2B5EF4-FFF2-40B4-BE49-F238E27FC236}">
                <a16:creationId xmlns:a16="http://schemas.microsoft.com/office/drawing/2014/main" id="{436E1E8B-EAAA-42F1-BEA2-F39DA898ED6B}"/>
              </a:ext>
            </a:extLst>
          </p:cNvPr>
          <p:cNvSpPr>
            <a:spLocks noGrp="1"/>
          </p:cNvSpPr>
          <p:nvPr>
            <p:ph idx="4294967295"/>
          </p:nvPr>
        </p:nvSpPr>
        <p:spPr>
          <a:xfrm>
            <a:off x="1828800" y="2286000"/>
            <a:ext cx="4419600" cy="4800600"/>
          </a:xfrm>
        </p:spPr>
        <p:txBody>
          <a:bodyPr/>
          <a:lstStyle/>
          <a:p>
            <a:pPr eaLnBrk="1" hangingPunct="1"/>
            <a:r>
              <a:rPr lang="en-US" altLang="en-US" sz="2600"/>
              <a:t>Thread creation is done in the user space</a:t>
            </a:r>
          </a:p>
          <a:p>
            <a:pPr eaLnBrk="1" hangingPunct="1"/>
            <a:r>
              <a:rPr lang="en-US" altLang="en-US" sz="2600"/>
              <a:t>Bulk of scheduling and synchronization of threads is by the application</a:t>
            </a:r>
          </a:p>
          <a:p>
            <a:pPr eaLnBrk="1" hangingPunct="1"/>
            <a:r>
              <a:rPr lang="en-US" altLang="en-US" sz="2600"/>
              <a:t>Solaris is an example</a:t>
            </a:r>
          </a:p>
          <a:p>
            <a:pPr eaLnBrk="1" hangingPunct="1"/>
            <a:endParaRPr lang="en-US" altLang="en-US"/>
          </a:p>
        </p:txBody>
      </p:sp>
      <p:pic>
        <p:nvPicPr>
          <p:cNvPr id="38916" name="Content Placeholder 3" descr="Fig04_06c.gif">
            <a:extLst>
              <a:ext uri="{FF2B5EF4-FFF2-40B4-BE49-F238E27FC236}">
                <a16:creationId xmlns:a16="http://schemas.microsoft.com/office/drawing/2014/main" id="{467D3F7A-02AE-4967-B6FA-85DE8B3C97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905001"/>
            <a:ext cx="3810000"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799056"/>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afterEffect">
                                  <p:stCondLst>
                                    <p:cond delay="1000"/>
                                  </p:stCondLst>
                                  <p:childTnLst>
                                    <p:set>
                                      <p:cBhvr>
                                        <p:cTn id="6" dur="1" fill="hold">
                                          <p:stCondLst>
                                            <p:cond delay="0"/>
                                          </p:stCondLst>
                                        </p:cTn>
                                        <p:tgtEl>
                                          <p:spTgt spid="3">
                                            <p:txEl>
                                              <p:pRg st="2" end="2"/>
                                            </p:txEl>
                                          </p:spTgt>
                                        </p:tgtEl>
                                        <p:attrNameLst>
                                          <p:attrName>style.visibility</p:attrName>
                                        </p:attrNameLst>
                                      </p:cBhvr>
                                      <p:to>
                                        <p:strVal val="visible"/>
                                      </p:to>
                                    </p:set>
                                    <p:anim from="(-#ppt_w/2)" to="(#ppt_x)" calcmode="lin" valueType="num">
                                      <p:cBhvr>
                                        <p:cTn id="7" dur="600" fill="hold">
                                          <p:stCondLst>
                                            <p:cond delay="0"/>
                                          </p:stCondLst>
                                        </p:cTn>
                                        <p:tgtEl>
                                          <p:spTgt spid="3">
                                            <p:txEl>
                                              <p:pRg st="2" end="2"/>
                                            </p:txEl>
                                          </p:spTgt>
                                        </p:tgtEl>
                                        <p:attrNameLst>
                                          <p:attrName>ppt_x</p:attrName>
                                        </p:attrNameLst>
                                      </p:cBhvr>
                                    </p:anim>
                                    <p:anim from="0" to="-1.0" calcmode="lin" valueType="num">
                                      <p:cBhvr>
                                        <p:cTn id="8" dur="200" decel="50000" autoRev="1" fill="hold">
                                          <p:stCondLst>
                                            <p:cond delay="600"/>
                                          </p:stCondLst>
                                        </p:cTn>
                                        <p:tgtEl>
                                          <p:spTgt spid="3">
                                            <p:txEl>
                                              <p:pRg st="2" end="2"/>
                                            </p:txEl>
                                          </p:spTgt>
                                        </p:tgtEl>
                                        <p:attrNameLst>
                                          <p:attrName>xshear</p:attrName>
                                        </p:attrNameLst>
                                      </p:cBhvr>
                                    </p:anim>
                                    <p:animScale>
                                      <p:cBhvr>
                                        <p:cTn id="9" dur="200" decel="100000" autoRev="1" fill="hold">
                                          <p:stCondLst>
                                            <p:cond delay="600"/>
                                          </p:stCondLst>
                                        </p:cTn>
                                        <p:tgtEl>
                                          <p:spTgt spid="3">
                                            <p:txEl>
                                              <p:pRg st="2" end="2"/>
                                            </p:txEl>
                                          </p:spTgt>
                                        </p:tgtEl>
                                      </p:cBhvr>
                                      <p:from x="100000" y="100000"/>
                                      <p:to x="80000" y="100000"/>
                                    </p:animScale>
                                    <p:anim by="(#ppt_h/3+#ppt_w*0.1)" calcmode="lin" valueType="num">
                                      <p:cBhvr additive="sum">
                                        <p:cTn id="10" dur="200" decel="100000" autoRev="1" fill="hold">
                                          <p:stCondLst>
                                            <p:cond delay="600"/>
                                          </p:stCondLst>
                                        </p:cTn>
                                        <p:tgtEl>
                                          <p:spTgt spid="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26FD386-1F27-40E9-8E04-303F290DBC78}"/>
              </a:ext>
            </a:extLst>
          </p:cNvPr>
          <p:cNvSpPr>
            <a:spLocks noGrp="1" noChangeArrowheads="1"/>
          </p:cNvSpPr>
          <p:nvPr>
            <p:ph type="title"/>
          </p:nvPr>
        </p:nvSpPr>
        <p:spPr>
          <a:xfrm>
            <a:off x="1981200" y="188913"/>
            <a:ext cx="8229600" cy="576262"/>
          </a:xfrm>
        </p:spPr>
        <p:txBody>
          <a:bodyPr>
            <a:normAutofit fontScale="90000"/>
          </a:bodyPr>
          <a:lstStyle/>
          <a:p>
            <a:pPr eaLnBrk="1" hangingPunct="1"/>
            <a:r>
              <a:rPr lang="en-US" altLang="en-US"/>
              <a:t>Multithreading Models</a:t>
            </a:r>
          </a:p>
        </p:txBody>
      </p:sp>
      <p:sp>
        <p:nvSpPr>
          <p:cNvPr id="15363" name="Rectangle 3">
            <a:extLst>
              <a:ext uri="{FF2B5EF4-FFF2-40B4-BE49-F238E27FC236}">
                <a16:creationId xmlns:a16="http://schemas.microsoft.com/office/drawing/2014/main" id="{78E4414F-BEDD-4193-A6B1-2A579CF63349}"/>
              </a:ext>
            </a:extLst>
          </p:cNvPr>
          <p:cNvSpPr>
            <a:spLocks noGrp="1" noChangeArrowheads="1"/>
          </p:cNvSpPr>
          <p:nvPr>
            <p:ph type="body" idx="1"/>
          </p:nvPr>
        </p:nvSpPr>
        <p:spPr/>
        <p:txBody>
          <a:bodyPr/>
          <a:lstStyle/>
          <a:p>
            <a:r>
              <a:rPr lang="en-US" altLang="en-US"/>
              <a:t>Many-to-One</a:t>
            </a:r>
            <a:br>
              <a:rPr lang="en-US" altLang="en-US"/>
            </a:br>
            <a:endParaRPr lang="en-US" altLang="en-US"/>
          </a:p>
          <a:p>
            <a:r>
              <a:rPr lang="en-US" altLang="en-US"/>
              <a:t>One-to-One</a:t>
            </a:r>
            <a:br>
              <a:rPr lang="en-US" altLang="en-US"/>
            </a:br>
            <a:endParaRPr lang="en-US" altLang="en-US"/>
          </a:p>
          <a:p>
            <a:r>
              <a:rPr lang="en-US" altLang="en-US"/>
              <a:t>Many-to-Many</a:t>
            </a:r>
          </a:p>
          <a:p>
            <a:endParaRPr lang="en-US" altLang="en-US"/>
          </a:p>
        </p:txBody>
      </p:sp>
    </p:spTree>
    <p:extLst>
      <p:ext uri="{BB962C8B-B14F-4D97-AF65-F5344CB8AC3E}">
        <p14:creationId xmlns:p14="http://schemas.microsoft.com/office/powerpoint/2010/main" val="290974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Process State diagram with 7 states </a:t>
            </a:r>
          </a:p>
        </p:txBody>
      </p:sp>
      <p:pic>
        <p:nvPicPr>
          <p:cNvPr id="11" name="Content Placeholder 10" descr="f9.pdf">
            <a:extLst>
              <a:ext uri="{FF2B5EF4-FFF2-40B4-BE49-F238E27FC236}">
                <a16:creationId xmlns:a16="http://schemas.microsoft.com/office/drawing/2014/main" id="{1AB9AD2E-214F-47DD-8A2E-FBD6BB95382D}"/>
              </a:ext>
            </a:extLst>
          </p:cNvPr>
          <p:cNvPicPr>
            <a:picLocks noGrp="1" noChangeAspect="1"/>
          </p:cNvPicPr>
          <p:nvPr>
            <p:ph idx="1"/>
          </p:nvPr>
        </p:nvPicPr>
        <p:blipFill rotWithShape="1">
          <a:blip r:embed="rId2"/>
          <a:srcRect t="33943" b="18633"/>
          <a:stretch/>
        </p:blipFill>
        <p:spPr>
          <a:xfrm>
            <a:off x="1223889" y="1885950"/>
            <a:ext cx="9439421" cy="467751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6AEB66-3EAA-0B5B-61DD-DDA469C54D6B}"/>
                  </a:ext>
                </a:extLst>
              </p14:cNvPr>
              <p14:cNvContentPartPr/>
              <p14:nvPr/>
            </p14:nvContentPartPr>
            <p14:xfrm>
              <a:off x="481610" y="796548"/>
              <a:ext cx="360" cy="360"/>
            </p14:xfrm>
          </p:contentPart>
        </mc:Choice>
        <mc:Fallback xmlns="">
          <p:pic>
            <p:nvPicPr>
              <p:cNvPr id="3" name="Ink 2">
                <a:extLst>
                  <a:ext uri="{FF2B5EF4-FFF2-40B4-BE49-F238E27FC236}">
                    <a16:creationId xmlns:a16="http://schemas.microsoft.com/office/drawing/2014/main" id="{CE6AEB66-3EAA-0B5B-61DD-DDA469C54D6B}"/>
                  </a:ext>
                </a:extLst>
              </p:cNvPr>
              <p:cNvPicPr/>
              <p:nvPr/>
            </p:nvPicPr>
            <p:blipFill>
              <a:blip r:embed="rId4"/>
              <a:stretch>
                <a:fillRect/>
              </a:stretch>
            </p:blipFill>
            <p:spPr>
              <a:xfrm>
                <a:off x="472970" y="787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C8E445A-81CC-089E-571E-F87309CB8D88}"/>
                  </a:ext>
                </a:extLst>
              </p14:cNvPr>
              <p14:cNvContentPartPr/>
              <p14:nvPr/>
            </p14:nvContentPartPr>
            <p14:xfrm>
              <a:off x="481610" y="527988"/>
              <a:ext cx="1274040" cy="574560"/>
            </p14:xfrm>
          </p:contentPart>
        </mc:Choice>
        <mc:Fallback xmlns="">
          <p:pic>
            <p:nvPicPr>
              <p:cNvPr id="4" name="Ink 3">
                <a:extLst>
                  <a:ext uri="{FF2B5EF4-FFF2-40B4-BE49-F238E27FC236}">
                    <a16:creationId xmlns:a16="http://schemas.microsoft.com/office/drawing/2014/main" id="{9C8E445A-81CC-089E-571E-F87309CB8D88}"/>
                  </a:ext>
                </a:extLst>
              </p:cNvPr>
              <p:cNvPicPr/>
              <p:nvPr/>
            </p:nvPicPr>
            <p:blipFill>
              <a:blip r:embed="rId6"/>
              <a:stretch>
                <a:fillRect/>
              </a:stretch>
            </p:blipFill>
            <p:spPr>
              <a:xfrm>
                <a:off x="472970" y="519348"/>
                <a:ext cx="1291680" cy="592200"/>
              </a:xfrm>
              <a:prstGeom prst="rect">
                <a:avLst/>
              </a:prstGeom>
            </p:spPr>
          </p:pic>
        </mc:Fallback>
      </mc:AlternateContent>
    </p:spTree>
    <p:extLst>
      <p:ext uri="{BB962C8B-B14F-4D97-AF65-F5344CB8AC3E}">
        <p14:creationId xmlns:p14="http://schemas.microsoft.com/office/powerpoint/2010/main" val="1842162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94B6493-6F36-45AE-9B23-8F0510461154}"/>
              </a:ext>
            </a:extLst>
          </p:cNvPr>
          <p:cNvSpPr>
            <a:spLocks noGrp="1" noChangeArrowheads="1"/>
          </p:cNvSpPr>
          <p:nvPr>
            <p:ph type="title"/>
          </p:nvPr>
        </p:nvSpPr>
        <p:spPr>
          <a:xfrm>
            <a:off x="1981200" y="176213"/>
            <a:ext cx="8229600" cy="576262"/>
          </a:xfrm>
        </p:spPr>
        <p:txBody>
          <a:bodyPr>
            <a:normAutofit fontScale="90000"/>
          </a:bodyPr>
          <a:lstStyle/>
          <a:p>
            <a:pPr eaLnBrk="1" hangingPunct="1"/>
            <a:r>
              <a:rPr lang="en-US" altLang="en-US"/>
              <a:t>Many-to-One</a:t>
            </a:r>
          </a:p>
        </p:txBody>
      </p:sp>
      <p:sp>
        <p:nvSpPr>
          <p:cNvPr id="16387" name="Rectangle 3">
            <a:extLst>
              <a:ext uri="{FF2B5EF4-FFF2-40B4-BE49-F238E27FC236}">
                <a16:creationId xmlns:a16="http://schemas.microsoft.com/office/drawing/2014/main" id="{C22E5EDD-53D5-4E79-918B-955D9FC6F23B}"/>
              </a:ext>
            </a:extLst>
          </p:cNvPr>
          <p:cNvSpPr>
            <a:spLocks noGrp="1" noChangeArrowheads="1"/>
          </p:cNvSpPr>
          <p:nvPr>
            <p:ph type="body" idx="1"/>
          </p:nvPr>
        </p:nvSpPr>
        <p:spPr>
          <a:xfrm>
            <a:off x="2330450" y="1233489"/>
            <a:ext cx="4654550" cy="4530725"/>
          </a:xfrm>
        </p:spPr>
        <p:txBody>
          <a:bodyPr>
            <a:normAutofit fontScale="92500" lnSpcReduction="20000"/>
          </a:bodyPr>
          <a:lstStyle/>
          <a:p>
            <a:r>
              <a:rPr lang="en-US" altLang="en-US"/>
              <a:t>Many user-level threads mapped to single kernel thread</a:t>
            </a:r>
          </a:p>
          <a:p>
            <a:r>
              <a:rPr lang="en-US" altLang="en-US"/>
              <a:t>One thread blocking causes all to block</a:t>
            </a:r>
          </a:p>
          <a:p>
            <a:r>
              <a:rPr lang="en-US" altLang="en-US"/>
              <a:t>Multiple threads may not run in parallel on muticore system because only one may be in kernel at a time</a:t>
            </a:r>
          </a:p>
          <a:p>
            <a:r>
              <a:rPr lang="en-US" altLang="en-US"/>
              <a:t>Few systems currently use this model</a:t>
            </a:r>
          </a:p>
          <a:p>
            <a:r>
              <a:rPr lang="en-US" altLang="en-US"/>
              <a:t>Examples:</a:t>
            </a:r>
          </a:p>
          <a:p>
            <a:pPr lvl="1"/>
            <a:r>
              <a:rPr lang="en-US" altLang="en-US" b="1">
                <a:solidFill>
                  <a:srgbClr val="3366FF"/>
                </a:solidFill>
              </a:rPr>
              <a:t>Solaris Green Threads</a:t>
            </a:r>
          </a:p>
          <a:p>
            <a:pPr lvl="1"/>
            <a:r>
              <a:rPr lang="en-US" altLang="en-US" b="1">
                <a:solidFill>
                  <a:srgbClr val="3366FF"/>
                </a:solidFill>
              </a:rPr>
              <a:t>GNU Portable Threads</a:t>
            </a:r>
          </a:p>
        </p:txBody>
      </p:sp>
      <p:pic>
        <p:nvPicPr>
          <p:cNvPr id="16388" name="Picture 1" descr="4_05.pdf">
            <a:extLst>
              <a:ext uri="{FF2B5EF4-FFF2-40B4-BE49-F238E27FC236}">
                <a16:creationId xmlns:a16="http://schemas.microsoft.com/office/drawing/2014/main" id="{038E4B80-6502-48DF-A952-FBB18E9D90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2500" y="2339975"/>
            <a:ext cx="274320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2464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410" name="Rectangle 2">
            <a:extLst>
              <a:ext uri="{FF2B5EF4-FFF2-40B4-BE49-F238E27FC236}">
                <a16:creationId xmlns:a16="http://schemas.microsoft.com/office/drawing/2014/main" id="{24F4EFE9-9815-4D83-B2F2-843A100B52E9}"/>
              </a:ext>
            </a:extLst>
          </p:cNvPr>
          <p:cNvSpPr>
            <a:spLocks noGrp="1" noChangeArrowheads="1"/>
          </p:cNvSpPr>
          <p:nvPr>
            <p:ph type="title"/>
          </p:nvPr>
        </p:nvSpPr>
        <p:spPr>
          <a:xfrm>
            <a:off x="6094105" y="802955"/>
            <a:ext cx="4977976" cy="1454051"/>
          </a:xfrm>
        </p:spPr>
        <p:txBody>
          <a:bodyPr>
            <a:normAutofit/>
          </a:bodyPr>
          <a:lstStyle/>
          <a:p>
            <a:pPr eaLnBrk="1" hangingPunct="1"/>
            <a:r>
              <a:rPr lang="en-US" altLang="en-US">
                <a:solidFill>
                  <a:srgbClr val="000000"/>
                </a:solidFill>
              </a:rPr>
              <a:t>One-to-One</a:t>
            </a:r>
          </a:p>
        </p:txBody>
      </p:sp>
      <p:sp>
        <p:nvSpPr>
          <p:cNvPr id="7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412" name="Picture 1" descr="4_06.pdf">
            <a:extLst>
              <a:ext uri="{FF2B5EF4-FFF2-40B4-BE49-F238E27FC236}">
                <a16:creationId xmlns:a16="http://schemas.microsoft.com/office/drawing/2014/main" id="{6D05C904-5F50-4581-9C34-E306B775B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29349" y="2749028"/>
            <a:ext cx="3661831" cy="13801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a:extLst>
              <a:ext uri="{FF2B5EF4-FFF2-40B4-BE49-F238E27FC236}">
                <a16:creationId xmlns:a16="http://schemas.microsoft.com/office/drawing/2014/main" id="{270A54DA-F1A8-414A-AC8F-D943355E28B0}"/>
              </a:ext>
            </a:extLst>
          </p:cNvPr>
          <p:cNvSpPr>
            <a:spLocks noGrp="1" noChangeArrowheads="1"/>
          </p:cNvSpPr>
          <p:nvPr>
            <p:ph type="body" idx="1"/>
          </p:nvPr>
        </p:nvSpPr>
        <p:spPr>
          <a:xfrm>
            <a:off x="6090574" y="2421682"/>
            <a:ext cx="4977578" cy="3639289"/>
          </a:xfrm>
        </p:spPr>
        <p:txBody>
          <a:bodyPr anchor="ctr">
            <a:normAutofit/>
          </a:bodyPr>
          <a:lstStyle/>
          <a:p>
            <a:r>
              <a:rPr lang="en-US" altLang="en-US" sz="1900" dirty="0">
                <a:solidFill>
                  <a:srgbClr val="000000"/>
                </a:solidFill>
              </a:rPr>
              <a:t>Each user-level thread maps to kernel thread</a:t>
            </a:r>
          </a:p>
          <a:p>
            <a:r>
              <a:rPr lang="en-US" altLang="en-US" sz="1900" dirty="0">
                <a:solidFill>
                  <a:srgbClr val="000000"/>
                </a:solidFill>
              </a:rPr>
              <a:t>Creating a user-level thread creates a kernel thread</a:t>
            </a:r>
          </a:p>
          <a:p>
            <a:r>
              <a:rPr lang="en-US" altLang="en-US" sz="1900" dirty="0">
                <a:solidFill>
                  <a:srgbClr val="000000"/>
                </a:solidFill>
              </a:rPr>
              <a:t>More concurrency than many-to-one</a:t>
            </a:r>
          </a:p>
          <a:p>
            <a:r>
              <a:rPr lang="en-US" altLang="en-US" sz="1900" dirty="0">
                <a:solidFill>
                  <a:srgbClr val="000000"/>
                </a:solidFill>
              </a:rPr>
              <a:t>Number of threads per process sometimes restricted due to overhead</a:t>
            </a:r>
          </a:p>
          <a:p>
            <a:r>
              <a:rPr lang="en-US" altLang="en-US" sz="1900" dirty="0">
                <a:solidFill>
                  <a:srgbClr val="000000"/>
                </a:solidFill>
              </a:rPr>
              <a:t>Examples</a:t>
            </a:r>
          </a:p>
          <a:p>
            <a:pPr lvl="1"/>
            <a:r>
              <a:rPr lang="en-US" altLang="en-US" sz="1900" dirty="0">
                <a:solidFill>
                  <a:srgbClr val="000000"/>
                </a:solidFill>
              </a:rPr>
              <a:t>Windows</a:t>
            </a:r>
          </a:p>
          <a:p>
            <a:pPr lvl="1"/>
            <a:r>
              <a:rPr lang="en-US" altLang="en-US" sz="1900" dirty="0">
                <a:solidFill>
                  <a:srgbClr val="000000"/>
                </a:solidFill>
              </a:rPr>
              <a:t>Linux</a:t>
            </a:r>
          </a:p>
        </p:txBody>
      </p:sp>
    </p:spTree>
    <p:extLst>
      <p:ext uri="{BB962C8B-B14F-4D97-AF65-F5344CB8AC3E}">
        <p14:creationId xmlns:p14="http://schemas.microsoft.com/office/powerpoint/2010/main" val="3287962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34" name="Rectangle 2">
            <a:extLst>
              <a:ext uri="{FF2B5EF4-FFF2-40B4-BE49-F238E27FC236}">
                <a16:creationId xmlns:a16="http://schemas.microsoft.com/office/drawing/2014/main" id="{A1728126-5913-4D4E-AB73-305375A99131}"/>
              </a:ext>
            </a:extLst>
          </p:cNvPr>
          <p:cNvSpPr>
            <a:spLocks noGrp="1" noChangeArrowheads="1"/>
          </p:cNvSpPr>
          <p:nvPr>
            <p:ph type="title"/>
          </p:nvPr>
        </p:nvSpPr>
        <p:spPr>
          <a:xfrm>
            <a:off x="1251677" y="662399"/>
            <a:ext cx="4357499" cy="1494000"/>
          </a:xfrm>
        </p:spPr>
        <p:txBody>
          <a:bodyPr anchor="t">
            <a:normAutofit/>
          </a:bodyPr>
          <a:lstStyle/>
          <a:p>
            <a:pPr eaLnBrk="1" hangingPunct="1"/>
            <a:r>
              <a:rPr lang="en-US" altLang="en-US"/>
              <a:t>Many-to-Many Model</a:t>
            </a:r>
          </a:p>
        </p:txBody>
      </p:sp>
      <p:grpSp>
        <p:nvGrpSpPr>
          <p:cNvPr id="75" name="Group 74">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6"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7"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8435" name="Rectangle 3">
            <a:extLst>
              <a:ext uri="{FF2B5EF4-FFF2-40B4-BE49-F238E27FC236}">
                <a16:creationId xmlns:a16="http://schemas.microsoft.com/office/drawing/2014/main" id="{3FDE41A2-6858-417B-9BB9-CC88F0DD5C03}"/>
              </a:ext>
            </a:extLst>
          </p:cNvPr>
          <p:cNvSpPr>
            <a:spLocks noGrp="1" noChangeArrowheads="1"/>
          </p:cNvSpPr>
          <p:nvPr>
            <p:ph type="body" idx="1"/>
          </p:nvPr>
        </p:nvSpPr>
        <p:spPr>
          <a:xfrm>
            <a:off x="1251678" y="2286000"/>
            <a:ext cx="4363595" cy="3844800"/>
          </a:xfrm>
        </p:spPr>
        <p:txBody>
          <a:bodyPr>
            <a:normAutofit/>
          </a:bodyPr>
          <a:lstStyle/>
          <a:p>
            <a:pPr algn="just"/>
            <a:r>
              <a:rPr lang="en-US" altLang="en-US" sz="2400" dirty="0">
                <a:solidFill>
                  <a:schemeClr val="tx1">
                    <a:alpha val="60000"/>
                  </a:schemeClr>
                </a:solidFill>
              </a:rPr>
              <a:t>Allows many user level threads to be mapped to many kernel threads</a:t>
            </a:r>
          </a:p>
          <a:p>
            <a:pPr algn="just"/>
            <a:r>
              <a:rPr lang="en-US" altLang="en-US" sz="2400" dirty="0">
                <a:solidFill>
                  <a:schemeClr val="tx1">
                    <a:alpha val="60000"/>
                  </a:schemeClr>
                </a:solidFill>
              </a:rPr>
              <a:t>Allows the  operating system to create a sufficient number of kernel threads</a:t>
            </a:r>
          </a:p>
          <a:p>
            <a:pPr algn="just"/>
            <a:r>
              <a:rPr lang="en-US" altLang="en-US" sz="2400" dirty="0">
                <a:solidFill>
                  <a:schemeClr val="tx1">
                    <a:alpha val="60000"/>
                  </a:schemeClr>
                </a:solidFill>
              </a:rPr>
              <a:t>Solaris prior to version 9</a:t>
            </a:r>
          </a:p>
          <a:p>
            <a:pPr algn="just"/>
            <a:r>
              <a:rPr lang="en-US" altLang="en-US" sz="2400" dirty="0">
                <a:solidFill>
                  <a:schemeClr val="tx1">
                    <a:alpha val="60000"/>
                  </a:schemeClr>
                </a:solidFill>
              </a:rPr>
              <a:t>Windows  with the </a:t>
            </a:r>
            <a:r>
              <a:rPr lang="en-US" altLang="en-US" sz="2400" i="1" dirty="0" err="1">
                <a:solidFill>
                  <a:schemeClr val="tx1">
                    <a:alpha val="60000"/>
                  </a:schemeClr>
                </a:solidFill>
              </a:rPr>
              <a:t>ThreadFiber</a:t>
            </a:r>
            <a:r>
              <a:rPr lang="en-US" altLang="en-US" sz="2400" dirty="0">
                <a:solidFill>
                  <a:schemeClr val="tx1">
                    <a:alpha val="60000"/>
                  </a:schemeClr>
                </a:solidFill>
              </a:rPr>
              <a:t> package</a:t>
            </a:r>
          </a:p>
        </p:txBody>
      </p:sp>
      <p:pic>
        <p:nvPicPr>
          <p:cNvPr id="18436" name="Picture 1" descr="4_07.pdf">
            <a:extLst>
              <a:ext uri="{FF2B5EF4-FFF2-40B4-BE49-F238E27FC236}">
                <a16:creationId xmlns:a16="http://schemas.microsoft.com/office/drawing/2014/main" id="{7907545B-F241-4F4B-BFDD-4142A2276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975028" y="1053516"/>
            <a:ext cx="5572564" cy="47509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80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blue rectangle with a white background&#10;&#10;Description automatically generated with low confidence">
            <a:extLst>
              <a:ext uri="{FF2B5EF4-FFF2-40B4-BE49-F238E27FC236}">
                <a16:creationId xmlns:a16="http://schemas.microsoft.com/office/drawing/2014/main" id="{8AA624B3-3462-4E8F-806E-E32CA232F8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10" r="1" b="7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82B4D-27B8-4CCC-931B-F93FEF7FC10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Thank You…</a:t>
            </a:r>
          </a:p>
        </p:txBody>
      </p:sp>
      <p:sp>
        <p:nvSpPr>
          <p:cNvPr id="3" name="Subtitle 2">
            <a:extLst>
              <a:ext uri="{FF2B5EF4-FFF2-40B4-BE49-F238E27FC236}">
                <a16:creationId xmlns:a16="http://schemas.microsoft.com/office/drawing/2014/main" id="{993C3B94-7830-428D-816B-CC4C820F6AA6}"/>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319451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Process Control Block (PCB)</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907364" y="1885278"/>
            <a:ext cx="7434777" cy="4377827"/>
          </a:xfrm>
        </p:spPr>
        <p:txBody>
          <a:bodyPr anchor="ctr">
            <a:normAutofit fontScale="77500" lnSpcReduction="20000"/>
          </a:bodyPr>
          <a:lstStyle/>
          <a:p>
            <a:pPr>
              <a:buFont typeface="Monotype Sorts" pitchFamily="-84" charset="2"/>
              <a:buNone/>
            </a:pPr>
            <a:r>
              <a:rPr lang="en-US" altLang="en-US" dirty="0"/>
              <a:t>Information associated with each process </a:t>
            </a:r>
          </a:p>
          <a:p>
            <a:pPr>
              <a:buFont typeface="Monotype Sorts" pitchFamily="-84" charset="2"/>
              <a:buNone/>
            </a:pPr>
            <a:r>
              <a:rPr lang="en-US" altLang="en-US" dirty="0"/>
              <a:t>(PCB can be treated as an entry of </a:t>
            </a:r>
            <a:r>
              <a:rPr lang="en-US" altLang="en-US" b="1" dirty="0">
                <a:solidFill>
                  <a:srgbClr val="3366FF"/>
                </a:solidFill>
              </a:rPr>
              <a:t>process table</a:t>
            </a:r>
            <a:r>
              <a:rPr lang="en-US" altLang="en-US" dirty="0"/>
              <a:t>)</a:t>
            </a:r>
          </a:p>
          <a:p>
            <a:r>
              <a:rPr lang="en-US" altLang="en-US" dirty="0"/>
              <a:t>Process state – running, waiting, etc..</a:t>
            </a:r>
          </a:p>
          <a:p>
            <a:r>
              <a:rPr lang="en-US" altLang="en-US" dirty="0"/>
              <a:t>Program counter – location of instruction to next execute</a:t>
            </a:r>
          </a:p>
          <a:p>
            <a:r>
              <a:rPr lang="en-US" altLang="en-US" dirty="0"/>
              <a:t>CPU registers – contents of all process-centric registers</a:t>
            </a:r>
          </a:p>
          <a:p>
            <a:r>
              <a:rPr lang="en-US" altLang="en-US" dirty="0"/>
              <a:t>CPU scheduling information- priorities, scheduling queue pointers</a:t>
            </a:r>
          </a:p>
          <a:p>
            <a:r>
              <a:rPr lang="en-US" altLang="en-US" dirty="0"/>
              <a:t>Memory-management information – memory allocated to the process</a:t>
            </a:r>
          </a:p>
          <a:p>
            <a:r>
              <a:rPr lang="en-US" altLang="en-US" dirty="0"/>
              <a:t>Accounting information – CPU used, clock time elapsed since start, time limits</a:t>
            </a:r>
          </a:p>
          <a:p>
            <a:r>
              <a:rPr lang="en-US" altLang="en-US" dirty="0"/>
              <a:t>I/O status information – I/O devices allocated to process, list of open files</a:t>
            </a:r>
          </a:p>
        </p:txBody>
      </p:sp>
      <p:pic>
        <p:nvPicPr>
          <p:cNvPr id="9" name="Picture 9">
            <a:extLst>
              <a:ext uri="{FF2B5EF4-FFF2-40B4-BE49-F238E27FC236}">
                <a16:creationId xmlns:a16="http://schemas.microsoft.com/office/drawing/2014/main" id="{83EB7CBE-5ED1-4EA7-B843-B964EB060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346" y="1773656"/>
            <a:ext cx="279558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E198277-6594-E1EE-0A50-EA878552B55B}"/>
                  </a:ext>
                </a:extLst>
              </p14:cNvPr>
              <p14:cNvContentPartPr/>
              <p14:nvPr/>
            </p14:nvContentPartPr>
            <p14:xfrm>
              <a:off x="550370" y="579468"/>
              <a:ext cx="766080" cy="285120"/>
            </p14:xfrm>
          </p:contentPart>
        </mc:Choice>
        <mc:Fallback xmlns="">
          <p:pic>
            <p:nvPicPr>
              <p:cNvPr id="4" name="Ink 3">
                <a:extLst>
                  <a:ext uri="{FF2B5EF4-FFF2-40B4-BE49-F238E27FC236}">
                    <a16:creationId xmlns:a16="http://schemas.microsoft.com/office/drawing/2014/main" id="{2E198277-6594-E1EE-0A50-EA878552B55B}"/>
                  </a:ext>
                </a:extLst>
              </p:cNvPr>
              <p:cNvPicPr/>
              <p:nvPr/>
            </p:nvPicPr>
            <p:blipFill>
              <a:blip r:embed="rId4"/>
              <a:stretch>
                <a:fillRect/>
              </a:stretch>
            </p:blipFill>
            <p:spPr>
              <a:xfrm>
                <a:off x="541730" y="570468"/>
                <a:ext cx="783720" cy="302760"/>
              </a:xfrm>
              <a:prstGeom prst="rect">
                <a:avLst/>
              </a:prstGeom>
            </p:spPr>
          </p:pic>
        </mc:Fallback>
      </mc:AlternateContent>
    </p:spTree>
    <p:extLst>
      <p:ext uri="{BB962C8B-B14F-4D97-AF65-F5344CB8AC3E}">
        <p14:creationId xmlns:p14="http://schemas.microsoft.com/office/powerpoint/2010/main" val="2729315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Context Switch </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682278" y="1885278"/>
            <a:ext cx="5493435" cy="4678183"/>
          </a:xfrm>
        </p:spPr>
        <p:txBody>
          <a:bodyPr anchor="ctr">
            <a:normAutofit fontScale="85000" lnSpcReduction="20000"/>
          </a:bodyPr>
          <a:lstStyle/>
          <a:p>
            <a:r>
              <a:rPr lang="en-US" altLang="en-US" dirty="0"/>
              <a:t>When CPU switches to another process, the system must </a:t>
            </a:r>
            <a:r>
              <a:rPr lang="en-US" altLang="en-US" b="1" dirty="0">
                <a:solidFill>
                  <a:srgbClr val="3366FF"/>
                </a:solidFill>
              </a:rPr>
              <a:t>save the state </a:t>
            </a:r>
            <a:r>
              <a:rPr lang="en-US" altLang="en-US" dirty="0"/>
              <a:t>of the old process and load the </a:t>
            </a:r>
            <a:r>
              <a:rPr lang="en-US" altLang="en-US" b="1" dirty="0">
                <a:solidFill>
                  <a:srgbClr val="3366FF"/>
                </a:solidFill>
              </a:rPr>
              <a:t>saved state </a:t>
            </a:r>
            <a:r>
              <a:rPr lang="en-US" altLang="en-US" dirty="0"/>
              <a:t>for the new process via a </a:t>
            </a:r>
            <a:r>
              <a:rPr lang="en-US" altLang="en-US" b="1" dirty="0">
                <a:solidFill>
                  <a:srgbClr val="3366FF"/>
                </a:solidFill>
              </a:rPr>
              <a:t>context switch</a:t>
            </a:r>
            <a:endParaRPr lang="en-US" altLang="en-US" dirty="0"/>
          </a:p>
          <a:p>
            <a:r>
              <a:rPr lang="en-US" altLang="en-US" b="1" dirty="0">
                <a:solidFill>
                  <a:srgbClr val="3366FF"/>
                </a:solidFill>
              </a:rPr>
              <a:t>Context </a:t>
            </a:r>
            <a:r>
              <a:rPr lang="en-US" altLang="en-US" dirty="0"/>
              <a:t>of a process represented in the PCB</a:t>
            </a:r>
          </a:p>
          <a:p>
            <a:r>
              <a:rPr lang="en-US" altLang="en-US" dirty="0"/>
              <a:t>Context-switch time is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pic>
        <p:nvPicPr>
          <p:cNvPr id="9" name="Picture 9">
            <a:extLst>
              <a:ext uri="{FF2B5EF4-FFF2-40B4-BE49-F238E27FC236}">
                <a16:creationId xmlns:a16="http://schemas.microsoft.com/office/drawing/2014/main" id="{594A8CFC-379F-47E2-9328-A9EC6AB03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622745"/>
            <a:ext cx="5650523" cy="494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37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Process Scheduler Types</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886265" y="1885278"/>
            <a:ext cx="10846189" cy="4678183"/>
          </a:xfrm>
        </p:spPr>
        <p:txBody>
          <a:bodyPr anchor="ctr">
            <a:normAutofit lnSpcReduction="10000"/>
          </a:bodyPr>
          <a:lstStyle/>
          <a:p>
            <a:r>
              <a:rPr lang="en-US" altLang="en-US" sz="2000" dirty="0">
                <a:solidFill>
                  <a:schemeClr val="tx1">
                    <a:lumMod val="75000"/>
                    <a:lumOff val="25000"/>
                  </a:schemeClr>
                </a:solidFill>
                <a:sym typeface="Symbol" panose="05050102010706020507" pitchFamily="18" charset="2"/>
              </a:rPr>
              <a:t>Processes can be described as either:</a:t>
            </a:r>
          </a:p>
          <a:p>
            <a:pPr marL="685800" lvl="2">
              <a:spcBef>
                <a:spcPts val="1000"/>
              </a:spcBef>
            </a:pPr>
            <a:r>
              <a:rPr lang="en-US" altLang="en-US" sz="1600" dirty="0">
                <a:solidFill>
                  <a:schemeClr val="tx1">
                    <a:lumMod val="75000"/>
                    <a:lumOff val="25000"/>
                  </a:schemeClr>
                </a:solidFill>
                <a:sym typeface="Symbol" panose="05050102010706020507" pitchFamily="18" charset="2"/>
              </a:rPr>
              <a:t>I/O-bound process – spends more time doing I/O than computations, many short CPU bursts</a:t>
            </a:r>
          </a:p>
          <a:p>
            <a:pPr marL="685800" lvl="2">
              <a:spcBef>
                <a:spcPts val="1000"/>
              </a:spcBef>
            </a:pPr>
            <a:r>
              <a:rPr lang="en-US" altLang="en-US" sz="1600" dirty="0">
                <a:solidFill>
                  <a:schemeClr val="tx1">
                    <a:lumMod val="75000"/>
                    <a:lumOff val="25000"/>
                  </a:schemeClr>
                </a:solidFill>
                <a:sym typeface="Symbol" panose="05050102010706020507" pitchFamily="18" charset="2"/>
              </a:rPr>
              <a:t>CPU-bound process – spends more time doing computations; few very long CPU bursts</a:t>
            </a:r>
          </a:p>
          <a:p>
            <a:r>
              <a:rPr lang="en-US" altLang="en-US" sz="2000" b="1" dirty="0">
                <a:solidFill>
                  <a:schemeClr val="accent5">
                    <a:lumMod val="75000"/>
                  </a:schemeClr>
                </a:solidFill>
              </a:rPr>
              <a:t>Long-term scheduler</a:t>
            </a:r>
            <a:r>
              <a:rPr lang="en-US" altLang="en-US" sz="2000" dirty="0">
                <a:solidFill>
                  <a:schemeClr val="tx1">
                    <a:lumMod val="75000"/>
                    <a:lumOff val="25000"/>
                  </a:schemeClr>
                </a:solidFill>
              </a:rPr>
              <a:t>  (or job scheduler) – selects which processes should be brought into the ready queue</a:t>
            </a:r>
          </a:p>
          <a:p>
            <a:pPr marL="685800" lvl="2">
              <a:spcBef>
                <a:spcPts val="1000"/>
              </a:spcBef>
            </a:pPr>
            <a:r>
              <a:rPr lang="en-US" altLang="en-US" sz="1600" dirty="0">
                <a:solidFill>
                  <a:schemeClr val="tx1">
                    <a:lumMod val="75000"/>
                    <a:lumOff val="25000"/>
                  </a:schemeClr>
                </a:solidFill>
                <a:sym typeface="Symbol" panose="05050102010706020507" pitchFamily="18" charset="2"/>
              </a:rPr>
              <a:t>Long-term scheduler is invoked  infrequently (seconds, minutes)  (may be slow)</a:t>
            </a:r>
          </a:p>
          <a:p>
            <a:pPr marL="685800" lvl="2">
              <a:spcBef>
                <a:spcPts val="1000"/>
              </a:spcBef>
            </a:pPr>
            <a:r>
              <a:rPr lang="en-US" altLang="en-US" sz="1600" dirty="0">
                <a:solidFill>
                  <a:schemeClr val="tx1">
                    <a:lumMod val="75000"/>
                    <a:lumOff val="25000"/>
                  </a:schemeClr>
                </a:solidFill>
                <a:sym typeface="Symbol" panose="05050102010706020507" pitchFamily="18" charset="2"/>
              </a:rPr>
              <a:t>The long-term scheduler controls the degree of multiprogramming</a:t>
            </a:r>
          </a:p>
          <a:p>
            <a:pPr marL="685800" lvl="2">
              <a:spcBef>
                <a:spcPts val="1000"/>
              </a:spcBef>
            </a:pPr>
            <a:r>
              <a:rPr lang="en-US" altLang="en-US" sz="1600" dirty="0">
                <a:solidFill>
                  <a:schemeClr val="tx1">
                    <a:lumMod val="75000"/>
                    <a:lumOff val="25000"/>
                  </a:schemeClr>
                </a:solidFill>
                <a:sym typeface="Symbol" panose="05050102010706020507" pitchFamily="18" charset="2"/>
              </a:rPr>
              <a:t>Long-term scheduler strives for good process mix</a:t>
            </a:r>
          </a:p>
          <a:p>
            <a:r>
              <a:rPr lang="en-US" altLang="en-US" sz="2000" b="1" dirty="0">
                <a:solidFill>
                  <a:schemeClr val="accent5">
                    <a:lumMod val="75000"/>
                  </a:schemeClr>
                </a:solidFill>
              </a:rPr>
              <a:t>Short-term scheduler</a:t>
            </a:r>
            <a:r>
              <a:rPr lang="en-US" altLang="en-US" sz="2000" dirty="0">
                <a:solidFill>
                  <a:schemeClr val="tx1">
                    <a:lumMod val="75000"/>
                    <a:lumOff val="25000"/>
                  </a:schemeClr>
                </a:solidFill>
              </a:rPr>
              <a:t>  (or CPU scheduler) – selects which process should be executed next and allocates CPU</a:t>
            </a:r>
          </a:p>
          <a:p>
            <a:pPr marL="685800" lvl="2">
              <a:spcBef>
                <a:spcPts val="1000"/>
              </a:spcBef>
            </a:pPr>
            <a:r>
              <a:rPr lang="en-US" altLang="en-US" sz="1600" dirty="0">
                <a:solidFill>
                  <a:schemeClr val="tx1">
                    <a:lumMod val="75000"/>
                    <a:lumOff val="25000"/>
                  </a:schemeClr>
                </a:solidFill>
              </a:rPr>
              <a:t>Sometimes the only scheduler in a system</a:t>
            </a:r>
          </a:p>
          <a:p>
            <a:pPr marL="685800" lvl="2">
              <a:spcBef>
                <a:spcPts val="1000"/>
              </a:spcBef>
            </a:pPr>
            <a:r>
              <a:rPr lang="en-US" altLang="en-US" sz="1600" dirty="0">
                <a:solidFill>
                  <a:schemeClr val="tx1">
                    <a:lumMod val="75000"/>
                    <a:lumOff val="25000"/>
                  </a:schemeClr>
                </a:solidFill>
              </a:rPr>
              <a:t>Short-term scheduler is invoked frequently (milliseconds) </a:t>
            </a:r>
            <a:r>
              <a:rPr lang="en-US" altLang="en-US" sz="1600" dirty="0">
                <a:solidFill>
                  <a:schemeClr val="tx1">
                    <a:lumMod val="75000"/>
                    <a:lumOff val="25000"/>
                  </a:schemeClr>
                </a:solidFill>
                <a:sym typeface="Symbol" panose="05050102010706020507" pitchFamily="18" charset="2"/>
              </a:rPr>
              <a:t> (must be fast)</a:t>
            </a:r>
          </a:p>
          <a:p>
            <a:pPr marL="685800" lvl="2">
              <a:spcBef>
                <a:spcPts val="1000"/>
              </a:spcBef>
            </a:pPr>
            <a:r>
              <a:rPr lang="en-US" altLang="en-US" sz="1600" dirty="0">
                <a:solidFill>
                  <a:schemeClr val="tx1">
                    <a:lumMod val="75000"/>
                    <a:lumOff val="25000"/>
                  </a:schemeClr>
                </a:solidFill>
              </a:rPr>
              <a:t>Short term scheduler selects among available processes for next execution on CPU</a:t>
            </a:r>
          </a:p>
          <a:p>
            <a:pPr marL="685800" lvl="2">
              <a:spcBef>
                <a:spcPts val="1000"/>
              </a:spcBef>
            </a:pPr>
            <a:r>
              <a:rPr lang="en-US" altLang="en-US" sz="1600" dirty="0">
                <a:solidFill>
                  <a:schemeClr val="tx1">
                    <a:lumMod val="75000"/>
                    <a:lumOff val="25000"/>
                  </a:schemeClr>
                </a:solidFill>
              </a:rPr>
              <a:t>It aims to maximize CPU use, quickly switch processes onto CPU for time sharing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F2498A3-8B6E-3B02-85EE-16AF7AC01B2A}"/>
                  </a:ext>
                </a:extLst>
              </p14:cNvPr>
              <p14:cNvContentPartPr/>
              <p14:nvPr/>
            </p14:nvContentPartPr>
            <p14:xfrm>
              <a:off x="649010" y="394068"/>
              <a:ext cx="1244520" cy="593280"/>
            </p14:xfrm>
          </p:contentPart>
        </mc:Choice>
        <mc:Fallback xmlns="">
          <p:pic>
            <p:nvPicPr>
              <p:cNvPr id="4" name="Ink 3">
                <a:extLst>
                  <a:ext uri="{FF2B5EF4-FFF2-40B4-BE49-F238E27FC236}">
                    <a16:creationId xmlns:a16="http://schemas.microsoft.com/office/drawing/2014/main" id="{9F2498A3-8B6E-3B02-85EE-16AF7AC01B2A}"/>
                  </a:ext>
                </a:extLst>
              </p:cNvPr>
              <p:cNvPicPr/>
              <p:nvPr/>
            </p:nvPicPr>
            <p:blipFill>
              <a:blip r:embed="rId3"/>
              <a:stretch>
                <a:fillRect/>
              </a:stretch>
            </p:blipFill>
            <p:spPr>
              <a:xfrm>
                <a:off x="640010" y="385068"/>
                <a:ext cx="1262160" cy="610920"/>
              </a:xfrm>
              <a:prstGeom prst="rect">
                <a:avLst/>
              </a:prstGeom>
            </p:spPr>
          </p:pic>
        </mc:Fallback>
      </mc:AlternateContent>
    </p:spTree>
    <p:extLst>
      <p:ext uri="{BB962C8B-B14F-4D97-AF65-F5344CB8AC3E}">
        <p14:creationId xmlns:p14="http://schemas.microsoft.com/office/powerpoint/2010/main" val="409733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56A8F-E735-45C7-BAAC-0CACC62DEEB0}"/>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Addition of Medium Term Scheduler</a:t>
            </a:r>
          </a:p>
        </p:txBody>
      </p:sp>
      <p:sp>
        <p:nvSpPr>
          <p:cNvPr id="3" name="Content Placeholder 2">
            <a:extLst>
              <a:ext uri="{FF2B5EF4-FFF2-40B4-BE49-F238E27FC236}">
                <a16:creationId xmlns:a16="http://schemas.microsoft.com/office/drawing/2014/main" id="{BAF471F5-F58C-420B-920C-176919DFFFB5}"/>
              </a:ext>
            </a:extLst>
          </p:cNvPr>
          <p:cNvSpPr>
            <a:spLocks noGrp="1"/>
          </p:cNvSpPr>
          <p:nvPr>
            <p:ph idx="1"/>
          </p:nvPr>
        </p:nvSpPr>
        <p:spPr>
          <a:xfrm>
            <a:off x="1139480" y="1885279"/>
            <a:ext cx="10227217" cy="4116276"/>
          </a:xfrm>
        </p:spPr>
        <p:txBody>
          <a:bodyPr anchor="ctr">
            <a:normAutofit/>
          </a:bodyPr>
          <a:lstStyle/>
          <a:p>
            <a:r>
              <a:rPr kumimoji="1" lang="en-US" altLang="en-US" sz="2400" b="1" dirty="0">
                <a:solidFill>
                  <a:srgbClr val="3366FF"/>
                </a:solidFill>
                <a:latin typeface="Helvetica" panose="020B0604020202020204" pitchFamily="34" charset="0"/>
              </a:rPr>
              <a:t>Medium-term scheduler  </a:t>
            </a:r>
            <a:r>
              <a:rPr kumimoji="1" lang="en-US" altLang="en-US" sz="2400" dirty="0">
                <a:latin typeface="Helvetica" panose="020B0604020202020204" pitchFamily="34" charset="0"/>
              </a:rPr>
              <a:t>can be added if degree of multiple programming needs to decrease</a:t>
            </a:r>
          </a:p>
          <a:p>
            <a:pPr lvl="1"/>
            <a:r>
              <a:rPr kumimoji="1" lang="en-US" altLang="en-US" sz="2000" dirty="0">
                <a:latin typeface="Helvetica" panose="020B0604020202020204" pitchFamily="34" charset="0"/>
              </a:rPr>
              <a:t>Remove process from memory, store on disk, bring back in from disk to continue execution: </a:t>
            </a:r>
            <a:r>
              <a:rPr kumimoji="1" lang="en-US" altLang="en-US" sz="2000" b="1" dirty="0">
                <a:solidFill>
                  <a:srgbClr val="3366FF"/>
                </a:solidFill>
                <a:latin typeface="Helvetica" panose="020B0604020202020204" pitchFamily="34" charset="0"/>
              </a:rPr>
              <a:t>swapping</a:t>
            </a:r>
          </a:p>
          <a:p>
            <a:pPr lvl="1"/>
            <a:endParaRPr kumimoji="1" lang="en-US" altLang="en-US" b="1" dirty="0">
              <a:solidFill>
                <a:srgbClr val="3366FF"/>
              </a:solidFill>
              <a:latin typeface="Helvetica" panose="020B0604020202020204" pitchFamily="34" charset="0"/>
            </a:endParaRPr>
          </a:p>
          <a:p>
            <a:pPr lvl="1"/>
            <a:endParaRPr kumimoji="1" lang="en-US" altLang="en-US" b="1" dirty="0">
              <a:solidFill>
                <a:srgbClr val="3366FF"/>
              </a:solidFill>
              <a:latin typeface="Helvetica" panose="020B0604020202020204" pitchFamily="34" charset="0"/>
            </a:endParaRPr>
          </a:p>
          <a:p>
            <a:pPr lvl="1"/>
            <a:endParaRPr kumimoji="1" lang="en-US" altLang="en-US" b="1" dirty="0">
              <a:solidFill>
                <a:srgbClr val="3366FF"/>
              </a:solidFill>
              <a:latin typeface="Helvetica" panose="020B0604020202020204" pitchFamily="34" charset="0"/>
            </a:endParaRPr>
          </a:p>
          <a:p>
            <a:pPr lvl="1"/>
            <a:endParaRPr kumimoji="1" lang="en-US" altLang="en-US" b="1" dirty="0">
              <a:solidFill>
                <a:srgbClr val="3366FF"/>
              </a:solidFill>
              <a:latin typeface="Helvetica" panose="020B0604020202020204" pitchFamily="34" charset="0"/>
            </a:endParaRPr>
          </a:p>
          <a:p>
            <a:pPr lvl="1"/>
            <a:endParaRPr kumimoji="1" lang="en-US" altLang="en-US" b="1" dirty="0">
              <a:solidFill>
                <a:srgbClr val="3366FF"/>
              </a:solidFill>
              <a:latin typeface="Helvetica" panose="020B0604020202020204" pitchFamily="34" charset="0"/>
            </a:endParaRPr>
          </a:p>
          <a:p>
            <a:endParaRPr lang="en-US" altLang="en-US" sz="2400" dirty="0">
              <a:solidFill>
                <a:schemeClr val="tx1">
                  <a:lumMod val="75000"/>
                  <a:lumOff val="25000"/>
                </a:schemeClr>
              </a:solidFill>
            </a:endParaRPr>
          </a:p>
        </p:txBody>
      </p:sp>
      <p:pic>
        <p:nvPicPr>
          <p:cNvPr id="9" name="Picture 11">
            <a:extLst>
              <a:ext uri="{FF2B5EF4-FFF2-40B4-BE49-F238E27FC236}">
                <a16:creationId xmlns:a16="http://schemas.microsoft.com/office/drawing/2014/main" id="{626BA5EF-3877-4CF6-AEEA-707DE831BA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494" y="3429000"/>
            <a:ext cx="7929244" cy="28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21A307F-BC77-7ED1-A205-003237CF6E4E}"/>
                  </a:ext>
                </a:extLst>
              </p14:cNvPr>
              <p14:cNvContentPartPr/>
              <p14:nvPr/>
            </p14:nvContentPartPr>
            <p14:xfrm>
              <a:off x="265250" y="280668"/>
              <a:ext cx="1605600" cy="840240"/>
            </p14:xfrm>
          </p:contentPart>
        </mc:Choice>
        <mc:Fallback xmlns="">
          <p:pic>
            <p:nvPicPr>
              <p:cNvPr id="4" name="Ink 3">
                <a:extLst>
                  <a:ext uri="{FF2B5EF4-FFF2-40B4-BE49-F238E27FC236}">
                    <a16:creationId xmlns:a16="http://schemas.microsoft.com/office/drawing/2014/main" id="{C21A307F-BC77-7ED1-A205-003237CF6E4E}"/>
                  </a:ext>
                </a:extLst>
              </p:cNvPr>
              <p:cNvPicPr/>
              <p:nvPr/>
            </p:nvPicPr>
            <p:blipFill>
              <a:blip r:embed="rId4"/>
              <a:stretch>
                <a:fillRect/>
              </a:stretch>
            </p:blipFill>
            <p:spPr>
              <a:xfrm>
                <a:off x="256610" y="272028"/>
                <a:ext cx="1623240" cy="857880"/>
              </a:xfrm>
              <a:prstGeom prst="rect">
                <a:avLst/>
              </a:prstGeom>
            </p:spPr>
          </p:pic>
        </mc:Fallback>
      </mc:AlternateContent>
    </p:spTree>
    <p:extLst>
      <p:ext uri="{BB962C8B-B14F-4D97-AF65-F5344CB8AC3E}">
        <p14:creationId xmlns:p14="http://schemas.microsoft.com/office/powerpoint/2010/main" val="3377431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783B060E5030409F4C3428CC40A996" ma:contentTypeVersion="2" ma:contentTypeDescription="Create a new document." ma:contentTypeScope="" ma:versionID="cd1dc6e34cb1e19033b73a54c1ff7471">
  <xsd:schema xmlns:xsd="http://www.w3.org/2001/XMLSchema" xmlns:xs="http://www.w3.org/2001/XMLSchema" xmlns:p="http://schemas.microsoft.com/office/2006/metadata/properties" xmlns:ns2="3ad3a71b-b6e2-48ae-9d8b-58d1a93520e4" targetNamespace="http://schemas.microsoft.com/office/2006/metadata/properties" ma:root="true" ma:fieldsID="00029ecd0210920743bbf0401b9970f8" ns2:_="">
    <xsd:import namespace="3ad3a71b-b6e2-48ae-9d8b-58d1a93520e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d3a71b-b6e2-48ae-9d8b-58d1a93520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A08F3F-96E9-4412-9AFC-131F17E5A26C}">
  <ds:schemaRefs>
    <ds:schemaRef ds:uri="http://schemas.microsoft.com/sharepoint/v3/contenttype/forms"/>
  </ds:schemaRefs>
</ds:datastoreItem>
</file>

<file path=customXml/itemProps2.xml><?xml version="1.0" encoding="utf-8"?>
<ds:datastoreItem xmlns:ds="http://schemas.openxmlformats.org/officeDocument/2006/customXml" ds:itemID="{349B28A7-2961-49A6-AEB5-82D2E95C2AA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5421331-3059-4B65-BCCA-1DA4455B7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d3a71b-b6e2-48ae-9d8b-58d1a93520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889</TotalTime>
  <Words>5301</Words>
  <Application>Microsoft Office PowerPoint</Application>
  <PresentationFormat>Widescreen</PresentationFormat>
  <Paragraphs>571</Paragraphs>
  <Slides>53</Slides>
  <Notes>22</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Calibri</vt:lpstr>
      <vt:lpstr>Calibri Light</vt:lpstr>
      <vt:lpstr>Helvetica</vt:lpstr>
      <vt:lpstr>Monotype Sorts</vt:lpstr>
      <vt:lpstr>Times New Roman</vt:lpstr>
      <vt:lpstr>Wingdings</vt:lpstr>
      <vt:lpstr>Office Theme</vt:lpstr>
      <vt:lpstr>Office Theme</vt:lpstr>
      <vt:lpstr>Process &amp; Process Scheduling</vt:lpstr>
      <vt:lpstr>Process Concept</vt:lpstr>
      <vt:lpstr>Process Description (Process in Memory)</vt:lpstr>
      <vt:lpstr>Process State</vt:lpstr>
      <vt:lpstr>Process State diagram with 7 states </vt:lpstr>
      <vt:lpstr>Process Control Block (PCB)</vt:lpstr>
      <vt:lpstr>Context Switch </vt:lpstr>
      <vt:lpstr>Process Scheduler Types</vt:lpstr>
      <vt:lpstr>Addition of Medium Term Scheduler</vt:lpstr>
      <vt:lpstr>CPU Scheduling</vt:lpstr>
      <vt:lpstr>CPU Scheduler</vt:lpstr>
      <vt:lpstr>Scheduling Criteria/ Performance metrics</vt:lpstr>
      <vt:lpstr>First Come, First Served (FCFS) Scheduling</vt:lpstr>
      <vt:lpstr>FCFS (continued…)</vt:lpstr>
      <vt:lpstr>Shortest Job First (SJF) Scheduling</vt:lpstr>
      <vt:lpstr>Example of SJF</vt:lpstr>
      <vt:lpstr>Example 2 of SJF (with varying Arrival Time)</vt:lpstr>
      <vt:lpstr>Non-Preemptive Priority Scheduling</vt:lpstr>
      <vt:lpstr>Example of Non-Preemptive Priority Scheduling</vt:lpstr>
      <vt:lpstr>Preemptive Priority Scheduling</vt:lpstr>
      <vt:lpstr>SJF Preemptive (Shortest Remaining Time First)</vt:lpstr>
      <vt:lpstr>Example SRTF / SRTN / SJF Preemptive</vt:lpstr>
      <vt:lpstr>Example continued …..</vt:lpstr>
      <vt:lpstr>Round Robin (RR)</vt:lpstr>
      <vt:lpstr>Example Round Robin</vt:lpstr>
      <vt:lpstr>Multilevel Queue</vt:lpstr>
      <vt:lpstr>Multilevel Queue - One possibility</vt:lpstr>
      <vt:lpstr>Multilevel Feedback Queue</vt:lpstr>
      <vt:lpstr>Multilevel Feedback Queue – One possiblity</vt:lpstr>
      <vt:lpstr>Traditional Processes </vt:lpstr>
      <vt:lpstr>Processes and Threads</vt:lpstr>
      <vt:lpstr>Benefits of Threads</vt:lpstr>
      <vt:lpstr>Single and Multithreaded Approaches</vt:lpstr>
      <vt:lpstr>Single and Multithreaded Approaches</vt:lpstr>
      <vt:lpstr>Processes in Multithreaded environment</vt:lpstr>
      <vt:lpstr>Advantage of Multithreaded Process</vt:lpstr>
      <vt:lpstr>One or More Threads in a Process</vt:lpstr>
      <vt:lpstr>Single and multithreaded processes model</vt:lpstr>
      <vt:lpstr>Multithreading  Example on a Uniprocessor</vt:lpstr>
      <vt:lpstr>Types of Threads</vt:lpstr>
      <vt:lpstr>User-Level Threads (ULTs)</vt:lpstr>
      <vt:lpstr>  Advantages of ULTs</vt:lpstr>
      <vt:lpstr>Disadvantages of ULTs</vt:lpstr>
      <vt:lpstr>Kernel-Level Threads (KLTs)</vt:lpstr>
      <vt:lpstr>Advantages of KLTs</vt:lpstr>
      <vt:lpstr>Disadvantage of KLTs</vt:lpstr>
      <vt:lpstr>Comparison of ULT and KLT level threads</vt:lpstr>
      <vt:lpstr>Combined Approaches</vt:lpstr>
      <vt:lpstr>Multithreading Models</vt:lpstr>
      <vt:lpstr>Many-to-One</vt:lpstr>
      <vt:lpstr>One-to-One</vt:lpstr>
      <vt:lpstr>Many-to-Many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Operating System</dc:title>
  <dc:creator>Pankaj Vanwari</dc:creator>
  <cp:lastModifiedBy>Deep Salunkhe</cp:lastModifiedBy>
  <cp:revision>70</cp:revision>
  <dcterms:created xsi:type="dcterms:W3CDTF">2021-02-03T04:17:19Z</dcterms:created>
  <dcterms:modified xsi:type="dcterms:W3CDTF">2023-03-01T17:38:19Z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0x01010017783B060E5030409F4C3428CC40A996</vt:lpwstr>
  </property>
</Properties>
</file>